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78"/>
  </p:notesMasterIdLst>
  <p:handoutMasterIdLst>
    <p:handoutMasterId r:id="rId79"/>
  </p:handoutMasterIdLst>
  <p:sldIdLst>
    <p:sldId id="256" r:id="rId5"/>
    <p:sldId id="257" r:id="rId6"/>
    <p:sldId id="258" r:id="rId7"/>
    <p:sldId id="261" r:id="rId8"/>
    <p:sldId id="268" r:id="rId9"/>
    <p:sldId id="265" r:id="rId10"/>
    <p:sldId id="276" r:id="rId11"/>
    <p:sldId id="277" r:id="rId12"/>
    <p:sldId id="278" r:id="rId13"/>
    <p:sldId id="279" r:id="rId14"/>
    <p:sldId id="280" r:id="rId15"/>
    <p:sldId id="281" r:id="rId16"/>
    <p:sldId id="282" r:id="rId17"/>
    <p:sldId id="269" r:id="rId18"/>
    <p:sldId id="284" r:id="rId19"/>
    <p:sldId id="286" r:id="rId20"/>
    <p:sldId id="288" r:id="rId21"/>
    <p:sldId id="289" r:id="rId22"/>
    <p:sldId id="283" r:id="rId23"/>
    <p:sldId id="290" r:id="rId24"/>
    <p:sldId id="291" r:id="rId25"/>
    <p:sldId id="292" r:id="rId26"/>
    <p:sldId id="294" r:id="rId27"/>
    <p:sldId id="295" r:id="rId28"/>
    <p:sldId id="270" r:id="rId29"/>
    <p:sldId id="296" r:id="rId30"/>
    <p:sldId id="297" r:id="rId31"/>
    <p:sldId id="298" r:id="rId32"/>
    <p:sldId id="301" r:id="rId33"/>
    <p:sldId id="300" r:id="rId34"/>
    <p:sldId id="302" r:id="rId35"/>
    <p:sldId id="303" r:id="rId36"/>
    <p:sldId id="304" r:id="rId37"/>
    <p:sldId id="305" r:id="rId38"/>
    <p:sldId id="306" r:id="rId39"/>
    <p:sldId id="307" r:id="rId40"/>
    <p:sldId id="308" r:id="rId41"/>
    <p:sldId id="271" r:id="rId42"/>
    <p:sldId id="310" r:id="rId43"/>
    <p:sldId id="312" r:id="rId44"/>
    <p:sldId id="313" r:id="rId45"/>
    <p:sldId id="315" r:id="rId46"/>
    <p:sldId id="316" r:id="rId47"/>
    <p:sldId id="317" r:id="rId48"/>
    <p:sldId id="274" r:id="rId49"/>
    <p:sldId id="318" r:id="rId50"/>
    <p:sldId id="319" r:id="rId51"/>
    <p:sldId id="321" r:id="rId52"/>
    <p:sldId id="322" r:id="rId53"/>
    <p:sldId id="323" r:id="rId54"/>
    <p:sldId id="324" r:id="rId55"/>
    <p:sldId id="326" r:id="rId56"/>
    <p:sldId id="327" r:id="rId57"/>
    <p:sldId id="328" r:id="rId58"/>
    <p:sldId id="330" r:id="rId59"/>
    <p:sldId id="331" r:id="rId60"/>
    <p:sldId id="332" r:id="rId61"/>
    <p:sldId id="333" r:id="rId62"/>
    <p:sldId id="334" r:id="rId63"/>
    <p:sldId id="273" r:id="rId64"/>
    <p:sldId id="336" r:id="rId65"/>
    <p:sldId id="337" r:id="rId66"/>
    <p:sldId id="338" r:id="rId67"/>
    <p:sldId id="275" r:id="rId68"/>
    <p:sldId id="272" r:id="rId69"/>
    <p:sldId id="339" r:id="rId70"/>
    <p:sldId id="340" r:id="rId71"/>
    <p:sldId id="341" r:id="rId72"/>
    <p:sldId id="343" r:id="rId73"/>
    <p:sldId id="344" r:id="rId74"/>
    <p:sldId id="345" r:id="rId75"/>
    <p:sldId id="346" r:id="rId76"/>
    <p:sldId id="263" r:id="rId7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60361" autoAdjust="0"/>
  </p:normalViewPr>
  <p:slideViewPr>
    <p:cSldViewPr snapToGrid="0">
      <p:cViewPr varScale="1">
        <p:scale>
          <a:sx n="87" d="100"/>
          <a:sy n="87" d="100"/>
        </p:scale>
        <p:origin x="120" y="4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136A90-6B59-45AD-BBA1-85AFD032E8F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20EFBB7-0769-4554-96E3-51B5B6698D5A}">
      <dgm:prSet phldrT="[Text]" custT="1"/>
      <dgm:spPr>
        <a:solidFill>
          <a:schemeClr val="accent5">
            <a:lumMod val="50000"/>
          </a:schemeClr>
        </a:solidFill>
      </dgm:spPr>
      <dgm:t>
        <a:bodyPr/>
        <a:lstStyle/>
        <a:p>
          <a:r>
            <a:rPr lang="en-US" sz="1800" dirty="0"/>
            <a:t>Notify facility personnel and evacuate if necessary in accordance with the Emergency Action Plan (Title 8 California Code of Regulations §3220)</a:t>
          </a:r>
          <a:endParaRPr lang="en-US" sz="1800" dirty="0">
            <a:latin typeface="Tahoma" panose="020B0604030504040204" pitchFamily="34" charset="0"/>
            <a:ea typeface="Tahoma" panose="020B0604030504040204" pitchFamily="34" charset="0"/>
            <a:cs typeface="Tahoma" panose="020B0604030504040204" pitchFamily="34" charset="0"/>
          </a:endParaRPr>
        </a:p>
      </dgm:t>
    </dgm:pt>
    <dgm:pt modelId="{B5DFE748-686E-4A08-944E-9D07F9FA6B48}" type="parTrans" cxnId="{17C9D25A-BC5F-418E-9A4A-29DD9C57BD39}">
      <dgm:prSet/>
      <dgm:spPr/>
      <dgm:t>
        <a:bodyPr/>
        <a:lstStyle/>
        <a:p>
          <a:endParaRPr lang="en-US"/>
        </a:p>
      </dgm:t>
    </dgm:pt>
    <dgm:pt modelId="{FD3AFE35-532F-4AE8-BAB4-DFA3B4B611F6}" type="sibTrans" cxnId="{17C9D25A-BC5F-418E-9A4A-29DD9C57BD39}">
      <dgm:prSet/>
      <dgm:spPr/>
      <dgm:t>
        <a:bodyPr/>
        <a:lstStyle/>
        <a:p>
          <a:endParaRPr lang="en-US"/>
        </a:p>
      </dgm:t>
    </dgm:pt>
    <dgm:pt modelId="{A533B6C7-3203-4AEE-95BC-E867D49C88B5}">
      <dgm:prSet phldrT="[Text]" custT="1"/>
      <dgm:spPr>
        <a:solidFill>
          <a:schemeClr val="accent2">
            <a:lumMod val="75000"/>
          </a:schemeClr>
        </a:solidFill>
      </dgm:spPr>
      <dgm:t>
        <a:bodyPr/>
        <a:lstStyle/>
        <a:p>
          <a:r>
            <a:rPr lang="en-US" sz="1800" dirty="0"/>
            <a:t>Notify local emergency responders by calling 9-1-1</a:t>
          </a:r>
          <a:endParaRPr lang="en-US" sz="1800" dirty="0">
            <a:latin typeface="Tahoma" panose="020B0604030504040204" pitchFamily="34" charset="0"/>
            <a:ea typeface="Tahoma" panose="020B0604030504040204" pitchFamily="34" charset="0"/>
            <a:cs typeface="Tahoma" panose="020B0604030504040204" pitchFamily="34" charset="0"/>
          </a:endParaRPr>
        </a:p>
      </dgm:t>
    </dgm:pt>
    <dgm:pt modelId="{4FCAF1A9-8A97-45AC-B4A5-B91AEE5BC9BB}" type="parTrans" cxnId="{0FE563DE-8338-4B45-BCFD-251C8642CABA}">
      <dgm:prSet/>
      <dgm:spPr/>
      <dgm:t>
        <a:bodyPr/>
        <a:lstStyle/>
        <a:p>
          <a:endParaRPr lang="en-US"/>
        </a:p>
      </dgm:t>
    </dgm:pt>
    <dgm:pt modelId="{634EAA8A-B09B-42FE-8301-99FBFB2B9BD8}" type="sibTrans" cxnId="{0FE563DE-8338-4B45-BCFD-251C8642CABA}">
      <dgm:prSet/>
      <dgm:spPr/>
      <dgm:t>
        <a:bodyPr/>
        <a:lstStyle/>
        <a:p>
          <a:endParaRPr lang="en-US"/>
        </a:p>
      </dgm:t>
    </dgm:pt>
    <dgm:pt modelId="{4A4045ED-A119-4AA6-9C68-5FB2FD000427}">
      <dgm:prSet phldrT="[Text]" custT="1"/>
      <dgm:spPr>
        <a:solidFill>
          <a:schemeClr val="accent4">
            <a:lumMod val="50000"/>
          </a:schemeClr>
        </a:solidFill>
      </dgm:spPr>
      <dgm:t>
        <a:bodyPr/>
        <a:lstStyle/>
        <a:p>
          <a:r>
            <a:rPr lang="en-US" sz="1800" dirty="0"/>
            <a:t>Notify the local Unified Program Agency (UPA) at   (858) 505-6657</a:t>
          </a:r>
          <a:endParaRPr lang="en-US" sz="1800" dirty="0">
            <a:latin typeface="Tahoma" panose="020B0604030504040204" pitchFamily="34" charset="0"/>
            <a:ea typeface="Tahoma" panose="020B0604030504040204" pitchFamily="34" charset="0"/>
            <a:cs typeface="Tahoma" panose="020B0604030504040204" pitchFamily="34" charset="0"/>
          </a:endParaRPr>
        </a:p>
      </dgm:t>
    </dgm:pt>
    <dgm:pt modelId="{3AFC7164-9B18-4D91-8BCD-E06AEDF44A1B}" type="parTrans" cxnId="{1BD59E24-EEF8-4998-8DB1-3343142CAF57}">
      <dgm:prSet/>
      <dgm:spPr/>
      <dgm:t>
        <a:bodyPr/>
        <a:lstStyle/>
        <a:p>
          <a:endParaRPr lang="en-US"/>
        </a:p>
      </dgm:t>
    </dgm:pt>
    <dgm:pt modelId="{858335E1-0756-4935-AE41-5B216DCCD948}" type="sibTrans" cxnId="{1BD59E24-EEF8-4998-8DB1-3343142CAF57}">
      <dgm:prSet/>
      <dgm:spPr/>
      <dgm:t>
        <a:bodyPr/>
        <a:lstStyle/>
        <a:p>
          <a:endParaRPr lang="en-US"/>
        </a:p>
      </dgm:t>
    </dgm:pt>
    <dgm:pt modelId="{27DC5EFE-99C3-455F-82CB-11691BBDD120}">
      <dgm:prSet phldrT="[Text]" custT="1"/>
      <dgm:spPr>
        <a:solidFill>
          <a:schemeClr val="accent4">
            <a:lumMod val="50000"/>
          </a:schemeClr>
        </a:solidFill>
      </dgm:spPr>
      <dgm:t>
        <a:bodyPr/>
        <a:lstStyle/>
        <a:p>
          <a:r>
            <a:rPr lang="en-US" sz="1800" dirty="0"/>
            <a:t>Notify the State Warning Center at (800) 852-7550.</a:t>
          </a:r>
          <a:endParaRPr lang="en-US" sz="1800" dirty="0">
            <a:latin typeface="Tahoma" panose="020B0604030504040204" pitchFamily="34" charset="0"/>
            <a:ea typeface="Tahoma" panose="020B0604030504040204" pitchFamily="34" charset="0"/>
            <a:cs typeface="Tahoma" panose="020B0604030504040204" pitchFamily="34" charset="0"/>
          </a:endParaRPr>
        </a:p>
      </dgm:t>
    </dgm:pt>
    <dgm:pt modelId="{7AD12C92-D3F5-4DC1-999D-684A2DBAE7B4}" type="parTrans" cxnId="{735A99F1-1AC9-499F-B49C-02443C703483}">
      <dgm:prSet/>
      <dgm:spPr/>
      <dgm:t>
        <a:bodyPr/>
        <a:lstStyle/>
        <a:p>
          <a:endParaRPr lang="en-US"/>
        </a:p>
      </dgm:t>
    </dgm:pt>
    <dgm:pt modelId="{2D302BBF-BA42-4098-8B99-BF8C4FEAE543}" type="sibTrans" cxnId="{735A99F1-1AC9-499F-B49C-02443C703483}">
      <dgm:prSet/>
      <dgm:spPr/>
      <dgm:t>
        <a:bodyPr/>
        <a:lstStyle/>
        <a:p>
          <a:endParaRPr lang="en-US"/>
        </a:p>
      </dgm:t>
    </dgm:pt>
    <dgm:pt modelId="{183A34DF-AA92-49E1-8191-0CF6AD17A6AA}" type="pres">
      <dgm:prSet presAssocID="{2A136A90-6B59-45AD-BBA1-85AFD032E8F8}" presName="linear" presStyleCnt="0">
        <dgm:presLayoutVars>
          <dgm:dir/>
          <dgm:animLvl val="lvl"/>
          <dgm:resizeHandles val="exact"/>
        </dgm:presLayoutVars>
      </dgm:prSet>
      <dgm:spPr/>
    </dgm:pt>
    <dgm:pt modelId="{8F706C0E-1AB2-4161-86CE-4B3594B6EE51}" type="pres">
      <dgm:prSet presAssocID="{620EFBB7-0769-4554-96E3-51B5B6698D5A}" presName="parentLin" presStyleCnt="0"/>
      <dgm:spPr/>
    </dgm:pt>
    <dgm:pt modelId="{428AD880-175D-49F1-A1F6-97F367C387BF}" type="pres">
      <dgm:prSet presAssocID="{620EFBB7-0769-4554-96E3-51B5B6698D5A}" presName="parentLeftMargin" presStyleLbl="node1" presStyleIdx="0" presStyleCnt="4"/>
      <dgm:spPr/>
    </dgm:pt>
    <dgm:pt modelId="{A8B898EB-38C9-408E-9FE2-CB5C874FA50A}" type="pres">
      <dgm:prSet presAssocID="{620EFBB7-0769-4554-96E3-51B5B6698D5A}" presName="parentText" presStyleLbl="node1" presStyleIdx="0" presStyleCnt="4" custScaleY="188682">
        <dgm:presLayoutVars>
          <dgm:chMax val="0"/>
          <dgm:bulletEnabled val="1"/>
        </dgm:presLayoutVars>
      </dgm:prSet>
      <dgm:spPr/>
    </dgm:pt>
    <dgm:pt modelId="{010CCE66-3FB9-4F51-BDBC-33ABD28D8225}" type="pres">
      <dgm:prSet presAssocID="{620EFBB7-0769-4554-96E3-51B5B6698D5A}" presName="negativeSpace" presStyleCnt="0"/>
      <dgm:spPr/>
    </dgm:pt>
    <dgm:pt modelId="{CD67A140-C3A5-43E4-BD28-3C31B61E6EA3}" type="pres">
      <dgm:prSet presAssocID="{620EFBB7-0769-4554-96E3-51B5B6698D5A}" presName="childText" presStyleLbl="conFgAcc1" presStyleIdx="0" presStyleCnt="4">
        <dgm:presLayoutVars>
          <dgm:bulletEnabled val="1"/>
        </dgm:presLayoutVars>
      </dgm:prSet>
      <dgm:spPr>
        <a:ln>
          <a:solidFill>
            <a:schemeClr val="accent5">
              <a:lumMod val="50000"/>
            </a:schemeClr>
          </a:solidFill>
        </a:ln>
      </dgm:spPr>
    </dgm:pt>
    <dgm:pt modelId="{B5CDED1F-8360-491C-9402-4F19E16BD667}" type="pres">
      <dgm:prSet presAssocID="{FD3AFE35-532F-4AE8-BAB4-DFA3B4B611F6}" presName="spaceBetweenRectangles" presStyleCnt="0"/>
      <dgm:spPr/>
    </dgm:pt>
    <dgm:pt modelId="{77070C8B-4365-4FE5-A117-9CDBA9EA1B7B}" type="pres">
      <dgm:prSet presAssocID="{A533B6C7-3203-4AEE-95BC-E867D49C88B5}" presName="parentLin" presStyleCnt="0"/>
      <dgm:spPr/>
    </dgm:pt>
    <dgm:pt modelId="{1281A6D2-5A4B-4B28-A324-2451A8523897}" type="pres">
      <dgm:prSet presAssocID="{A533B6C7-3203-4AEE-95BC-E867D49C88B5}" presName="parentLeftMargin" presStyleLbl="node1" presStyleIdx="0" presStyleCnt="4"/>
      <dgm:spPr/>
    </dgm:pt>
    <dgm:pt modelId="{9F236B2A-6433-401D-953E-FC86D923A3BE}" type="pres">
      <dgm:prSet presAssocID="{A533B6C7-3203-4AEE-95BC-E867D49C88B5}" presName="parentText" presStyleLbl="node1" presStyleIdx="1" presStyleCnt="4" custScaleY="94444">
        <dgm:presLayoutVars>
          <dgm:chMax val="0"/>
          <dgm:bulletEnabled val="1"/>
        </dgm:presLayoutVars>
      </dgm:prSet>
      <dgm:spPr/>
    </dgm:pt>
    <dgm:pt modelId="{622D5052-0558-4614-99B8-0AD5AD5D765D}" type="pres">
      <dgm:prSet presAssocID="{A533B6C7-3203-4AEE-95BC-E867D49C88B5}" presName="negativeSpace" presStyleCnt="0"/>
      <dgm:spPr/>
    </dgm:pt>
    <dgm:pt modelId="{87E2FD7C-0729-47B8-B1FB-A44E439BE764}" type="pres">
      <dgm:prSet presAssocID="{A533B6C7-3203-4AEE-95BC-E867D49C88B5}" presName="childText" presStyleLbl="conFgAcc1" presStyleIdx="1" presStyleCnt="4">
        <dgm:presLayoutVars>
          <dgm:bulletEnabled val="1"/>
        </dgm:presLayoutVars>
      </dgm:prSet>
      <dgm:spPr>
        <a:ln>
          <a:solidFill>
            <a:schemeClr val="accent2"/>
          </a:solidFill>
        </a:ln>
      </dgm:spPr>
    </dgm:pt>
    <dgm:pt modelId="{6052B25F-36DF-4A5F-BA08-1F9785D05B9B}" type="pres">
      <dgm:prSet presAssocID="{634EAA8A-B09B-42FE-8301-99FBFB2B9BD8}" presName="spaceBetweenRectangles" presStyleCnt="0"/>
      <dgm:spPr/>
    </dgm:pt>
    <dgm:pt modelId="{C731DBC8-0E99-4639-ACA2-7ACEFA2844BF}" type="pres">
      <dgm:prSet presAssocID="{4A4045ED-A119-4AA6-9C68-5FB2FD000427}" presName="parentLin" presStyleCnt="0"/>
      <dgm:spPr/>
    </dgm:pt>
    <dgm:pt modelId="{35933558-DB26-4802-B4E2-672716F88346}" type="pres">
      <dgm:prSet presAssocID="{4A4045ED-A119-4AA6-9C68-5FB2FD000427}" presName="parentLeftMargin" presStyleLbl="node1" presStyleIdx="1" presStyleCnt="4"/>
      <dgm:spPr/>
    </dgm:pt>
    <dgm:pt modelId="{12FEB779-618B-4854-88E9-390575D436B8}" type="pres">
      <dgm:prSet presAssocID="{4A4045ED-A119-4AA6-9C68-5FB2FD000427}" presName="parentText" presStyleLbl="node1" presStyleIdx="2" presStyleCnt="4" custScaleY="130390">
        <dgm:presLayoutVars>
          <dgm:chMax val="0"/>
          <dgm:bulletEnabled val="1"/>
        </dgm:presLayoutVars>
      </dgm:prSet>
      <dgm:spPr/>
    </dgm:pt>
    <dgm:pt modelId="{0E7DA70E-372B-453D-9992-B9F46E5D404C}" type="pres">
      <dgm:prSet presAssocID="{4A4045ED-A119-4AA6-9C68-5FB2FD000427}" presName="negativeSpace" presStyleCnt="0"/>
      <dgm:spPr/>
    </dgm:pt>
    <dgm:pt modelId="{E7351307-5BD1-403B-A1BF-1058796C5E99}" type="pres">
      <dgm:prSet presAssocID="{4A4045ED-A119-4AA6-9C68-5FB2FD000427}" presName="childText" presStyleLbl="conFgAcc1" presStyleIdx="2" presStyleCnt="4">
        <dgm:presLayoutVars>
          <dgm:bulletEnabled val="1"/>
        </dgm:presLayoutVars>
      </dgm:prSet>
      <dgm:spPr>
        <a:ln>
          <a:solidFill>
            <a:srgbClr val="FFD347"/>
          </a:solidFill>
        </a:ln>
      </dgm:spPr>
    </dgm:pt>
    <dgm:pt modelId="{8B97D84F-1433-4EFE-8F78-90AB01310171}" type="pres">
      <dgm:prSet presAssocID="{858335E1-0756-4935-AE41-5B216DCCD948}" presName="spaceBetweenRectangles" presStyleCnt="0"/>
      <dgm:spPr/>
    </dgm:pt>
    <dgm:pt modelId="{A41A74E5-5FF5-43AD-8E62-92AEFF51336A}" type="pres">
      <dgm:prSet presAssocID="{27DC5EFE-99C3-455F-82CB-11691BBDD120}" presName="parentLin" presStyleCnt="0"/>
      <dgm:spPr/>
    </dgm:pt>
    <dgm:pt modelId="{20EEEE18-2EB3-4840-B52F-67AEBF99EB64}" type="pres">
      <dgm:prSet presAssocID="{27DC5EFE-99C3-455F-82CB-11691BBDD120}" presName="parentLeftMargin" presStyleLbl="node1" presStyleIdx="2" presStyleCnt="4"/>
      <dgm:spPr/>
    </dgm:pt>
    <dgm:pt modelId="{093FD8CD-BA40-407B-B7F2-774F52FF16F7}" type="pres">
      <dgm:prSet presAssocID="{27DC5EFE-99C3-455F-82CB-11691BBDD120}" presName="parentText" presStyleLbl="node1" presStyleIdx="3" presStyleCnt="4" custScaleY="81235">
        <dgm:presLayoutVars>
          <dgm:chMax val="0"/>
          <dgm:bulletEnabled val="1"/>
        </dgm:presLayoutVars>
      </dgm:prSet>
      <dgm:spPr/>
    </dgm:pt>
    <dgm:pt modelId="{42FED43C-81C3-4D36-B162-C0A2BFFC0C41}" type="pres">
      <dgm:prSet presAssocID="{27DC5EFE-99C3-455F-82CB-11691BBDD120}" presName="negativeSpace" presStyleCnt="0"/>
      <dgm:spPr/>
    </dgm:pt>
    <dgm:pt modelId="{4BB73A70-2734-4890-A954-263E133CD5CD}" type="pres">
      <dgm:prSet presAssocID="{27DC5EFE-99C3-455F-82CB-11691BBDD120}" presName="childText" presStyleLbl="conFgAcc1" presStyleIdx="3" presStyleCnt="4">
        <dgm:presLayoutVars>
          <dgm:bulletEnabled val="1"/>
        </dgm:presLayoutVars>
      </dgm:prSet>
      <dgm:spPr/>
    </dgm:pt>
  </dgm:ptLst>
  <dgm:cxnLst>
    <dgm:cxn modelId="{4C47BF0C-5B6B-47F0-A6B5-4894696B5CAD}" type="presOf" srcId="{620EFBB7-0769-4554-96E3-51B5B6698D5A}" destId="{A8B898EB-38C9-408E-9FE2-CB5C874FA50A}" srcOrd="1" destOrd="0" presId="urn:microsoft.com/office/officeart/2005/8/layout/list1"/>
    <dgm:cxn modelId="{20866612-DC6C-4F52-AF1E-4AACD1BA2F17}" type="presOf" srcId="{27DC5EFE-99C3-455F-82CB-11691BBDD120}" destId="{093FD8CD-BA40-407B-B7F2-774F52FF16F7}" srcOrd="1" destOrd="0" presId="urn:microsoft.com/office/officeart/2005/8/layout/list1"/>
    <dgm:cxn modelId="{6C28251D-21F8-4CB5-A6D4-549E64E45445}" type="presOf" srcId="{27DC5EFE-99C3-455F-82CB-11691BBDD120}" destId="{20EEEE18-2EB3-4840-B52F-67AEBF99EB64}" srcOrd="0" destOrd="0" presId="urn:microsoft.com/office/officeart/2005/8/layout/list1"/>
    <dgm:cxn modelId="{1BD59E24-EEF8-4998-8DB1-3343142CAF57}" srcId="{2A136A90-6B59-45AD-BBA1-85AFD032E8F8}" destId="{4A4045ED-A119-4AA6-9C68-5FB2FD000427}" srcOrd="2" destOrd="0" parTransId="{3AFC7164-9B18-4D91-8BCD-E06AEDF44A1B}" sibTransId="{858335E1-0756-4935-AE41-5B216DCCD948}"/>
    <dgm:cxn modelId="{72FBC52A-80BD-4D8D-8201-EC70459479E5}" type="presOf" srcId="{A533B6C7-3203-4AEE-95BC-E867D49C88B5}" destId="{9F236B2A-6433-401D-953E-FC86D923A3BE}" srcOrd="1" destOrd="0" presId="urn:microsoft.com/office/officeart/2005/8/layout/list1"/>
    <dgm:cxn modelId="{FFC7372E-FB9E-4701-9673-F683E4BC8F79}" type="presOf" srcId="{4A4045ED-A119-4AA6-9C68-5FB2FD000427}" destId="{35933558-DB26-4802-B4E2-672716F88346}" srcOrd="0" destOrd="0" presId="urn:microsoft.com/office/officeart/2005/8/layout/list1"/>
    <dgm:cxn modelId="{AE191E4D-5CAB-4318-B26C-FF45842DE147}" type="presOf" srcId="{A533B6C7-3203-4AEE-95BC-E867D49C88B5}" destId="{1281A6D2-5A4B-4B28-A324-2451A8523897}" srcOrd="0" destOrd="0" presId="urn:microsoft.com/office/officeart/2005/8/layout/list1"/>
    <dgm:cxn modelId="{17C9D25A-BC5F-418E-9A4A-29DD9C57BD39}" srcId="{2A136A90-6B59-45AD-BBA1-85AFD032E8F8}" destId="{620EFBB7-0769-4554-96E3-51B5B6698D5A}" srcOrd="0" destOrd="0" parTransId="{B5DFE748-686E-4A08-944E-9D07F9FA6B48}" sibTransId="{FD3AFE35-532F-4AE8-BAB4-DFA3B4B611F6}"/>
    <dgm:cxn modelId="{8028E8BF-8455-4118-B99A-A0686340C34D}" type="presOf" srcId="{2A136A90-6B59-45AD-BBA1-85AFD032E8F8}" destId="{183A34DF-AA92-49E1-8191-0CF6AD17A6AA}" srcOrd="0" destOrd="0" presId="urn:microsoft.com/office/officeart/2005/8/layout/list1"/>
    <dgm:cxn modelId="{DAB080D3-9720-409D-92F9-E4C628DAB5DB}" type="presOf" srcId="{620EFBB7-0769-4554-96E3-51B5B6698D5A}" destId="{428AD880-175D-49F1-A1F6-97F367C387BF}" srcOrd="0" destOrd="0" presId="urn:microsoft.com/office/officeart/2005/8/layout/list1"/>
    <dgm:cxn modelId="{F8ADA4DB-B32F-4B73-8A10-82145969B0D4}" type="presOf" srcId="{4A4045ED-A119-4AA6-9C68-5FB2FD000427}" destId="{12FEB779-618B-4854-88E9-390575D436B8}" srcOrd="1" destOrd="0" presId="urn:microsoft.com/office/officeart/2005/8/layout/list1"/>
    <dgm:cxn modelId="{0FE563DE-8338-4B45-BCFD-251C8642CABA}" srcId="{2A136A90-6B59-45AD-BBA1-85AFD032E8F8}" destId="{A533B6C7-3203-4AEE-95BC-E867D49C88B5}" srcOrd="1" destOrd="0" parTransId="{4FCAF1A9-8A97-45AC-B4A5-B91AEE5BC9BB}" sibTransId="{634EAA8A-B09B-42FE-8301-99FBFB2B9BD8}"/>
    <dgm:cxn modelId="{735A99F1-1AC9-499F-B49C-02443C703483}" srcId="{2A136A90-6B59-45AD-BBA1-85AFD032E8F8}" destId="{27DC5EFE-99C3-455F-82CB-11691BBDD120}" srcOrd="3" destOrd="0" parTransId="{7AD12C92-D3F5-4DC1-999D-684A2DBAE7B4}" sibTransId="{2D302BBF-BA42-4098-8B99-BF8C4FEAE543}"/>
    <dgm:cxn modelId="{35086FED-D703-4638-98BD-FE920FA5FBDD}" type="presParOf" srcId="{183A34DF-AA92-49E1-8191-0CF6AD17A6AA}" destId="{8F706C0E-1AB2-4161-86CE-4B3594B6EE51}" srcOrd="0" destOrd="0" presId="urn:microsoft.com/office/officeart/2005/8/layout/list1"/>
    <dgm:cxn modelId="{3FD846C1-1AA1-4813-BE57-63765B60AAC5}" type="presParOf" srcId="{8F706C0E-1AB2-4161-86CE-4B3594B6EE51}" destId="{428AD880-175D-49F1-A1F6-97F367C387BF}" srcOrd="0" destOrd="0" presId="urn:microsoft.com/office/officeart/2005/8/layout/list1"/>
    <dgm:cxn modelId="{5B04AB5B-9799-43BD-8D52-7AC40E55F47A}" type="presParOf" srcId="{8F706C0E-1AB2-4161-86CE-4B3594B6EE51}" destId="{A8B898EB-38C9-408E-9FE2-CB5C874FA50A}" srcOrd="1" destOrd="0" presId="urn:microsoft.com/office/officeart/2005/8/layout/list1"/>
    <dgm:cxn modelId="{5E58D9F8-1C6A-4C88-8692-866BDA2FB234}" type="presParOf" srcId="{183A34DF-AA92-49E1-8191-0CF6AD17A6AA}" destId="{010CCE66-3FB9-4F51-BDBC-33ABD28D8225}" srcOrd="1" destOrd="0" presId="urn:microsoft.com/office/officeart/2005/8/layout/list1"/>
    <dgm:cxn modelId="{5B5BD3E0-6AA5-405C-86F6-6189D7D1BBB2}" type="presParOf" srcId="{183A34DF-AA92-49E1-8191-0CF6AD17A6AA}" destId="{CD67A140-C3A5-43E4-BD28-3C31B61E6EA3}" srcOrd="2" destOrd="0" presId="urn:microsoft.com/office/officeart/2005/8/layout/list1"/>
    <dgm:cxn modelId="{88AA28E7-36CD-44A7-8ADB-4D1F8916FBC1}" type="presParOf" srcId="{183A34DF-AA92-49E1-8191-0CF6AD17A6AA}" destId="{B5CDED1F-8360-491C-9402-4F19E16BD667}" srcOrd="3" destOrd="0" presId="urn:microsoft.com/office/officeart/2005/8/layout/list1"/>
    <dgm:cxn modelId="{FF7413D7-D548-4681-A585-70D1AABC67F9}" type="presParOf" srcId="{183A34DF-AA92-49E1-8191-0CF6AD17A6AA}" destId="{77070C8B-4365-4FE5-A117-9CDBA9EA1B7B}" srcOrd="4" destOrd="0" presId="urn:microsoft.com/office/officeart/2005/8/layout/list1"/>
    <dgm:cxn modelId="{71A0FD2B-4499-4733-9591-DA4C05395BCE}" type="presParOf" srcId="{77070C8B-4365-4FE5-A117-9CDBA9EA1B7B}" destId="{1281A6D2-5A4B-4B28-A324-2451A8523897}" srcOrd="0" destOrd="0" presId="urn:microsoft.com/office/officeart/2005/8/layout/list1"/>
    <dgm:cxn modelId="{30A09A04-D072-417D-A61D-934C676DCDCF}" type="presParOf" srcId="{77070C8B-4365-4FE5-A117-9CDBA9EA1B7B}" destId="{9F236B2A-6433-401D-953E-FC86D923A3BE}" srcOrd="1" destOrd="0" presId="urn:microsoft.com/office/officeart/2005/8/layout/list1"/>
    <dgm:cxn modelId="{524522B1-B159-42B4-B665-C9379A55DCC7}" type="presParOf" srcId="{183A34DF-AA92-49E1-8191-0CF6AD17A6AA}" destId="{622D5052-0558-4614-99B8-0AD5AD5D765D}" srcOrd="5" destOrd="0" presId="urn:microsoft.com/office/officeart/2005/8/layout/list1"/>
    <dgm:cxn modelId="{E7BEC372-D400-47C9-A797-96ADB89A1753}" type="presParOf" srcId="{183A34DF-AA92-49E1-8191-0CF6AD17A6AA}" destId="{87E2FD7C-0729-47B8-B1FB-A44E439BE764}" srcOrd="6" destOrd="0" presId="urn:microsoft.com/office/officeart/2005/8/layout/list1"/>
    <dgm:cxn modelId="{417F3911-D9AF-4E19-9D90-8109AFEFCD0B}" type="presParOf" srcId="{183A34DF-AA92-49E1-8191-0CF6AD17A6AA}" destId="{6052B25F-36DF-4A5F-BA08-1F9785D05B9B}" srcOrd="7" destOrd="0" presId="urn:microsoft.com/office/officeart/2005/8/layout/list1"/>
    <dgm:cxn modelId="{3DE435C5-4ABA-458C-BF3A-884235FEC02F}" type="presParOf" srcId="{183A34DF-AA92-49E1-8191-0CF6AD17A6AA}" destId="{C731DBC8-0E99-4639-ACA2-7ACEFA2844BF}" srcOrd="8" destOrd="0" presId="urn:microsoft.com/office/officeart/2005/8/layout/list1"/>
    <dgm:cxn modelId="{9CE7FB1B-7AC6-451B-AD05-46E39FAC0010}" type="presParOf" srcId="{C731DBC8-0E99-4639-ACA2-7ACEFA2844BF}" destId="{35933558-DB26-4802-B4E2-672716F88346}" srcOrd="0" destOrd="0" presId="urn:microsoft.com/office/officeart/2005/8/layout/list1"/>
    <dgm:cxn modelId="{D7FA96C3-741B-437E-86F3-1F9B666F84B5}" type="presParOf" srcId="{C731DBC8-0E99-4639-ACA2-7ACEFA2844BF}" destId="{12FEB779-618B-4854-88E9-390575D436B8}" srcOrd="1" destOrd="0" presId="urn:microsoft.com/office/officeart/2005/8/layout/list1"/>
    <dgm:cxn modelId="{3A498131-4138-44B4-9C9F-8B31018D776D}" type="presParOf" srcId="{183A34DF-AA92-49E1-8191-0CF6AD17A6AA}" destId="{0E7DA70E-372B-453D-9992-B9F46E5D404C}" srcOrd="9" destOrd="0" presId="urn:microsoft.com/office/officeart/2005/8/layout/list1"/>
    <dgm:cxn modelId="{14BB65EA-6E97-4ECF-BD27-4835B736C81E}" type="presParOf" srcId="{183A34DF-AA92-49E1-8191-0CF6AD17A6AA}" destId="{E7351307-5BD1-403B-A1BF-1058796C5E99}" srcOrd="10" destOrd="0" presId="urn:microsoft.com/office/officeart/2005/8/layout/list1"/>
    <dgm:cxn modelId="{321099F5-AE24-4B02-B260-EC47F2CDBB29}" type="presParOf" srcId="{183A34DF-AA92-49E1-8191-0CF6AD17A6AA}" destId="{8B97D84F-1433-4EFE-8F78-90AB01310171}" srcOrd="11" destOrd="0" presId="urn:microsoft.com/office/officeart/2005/8/layout/list1"/>
    <dgm:cxn modelId="{FE27FE3D-3B75-40B5-B9B8-56F05C18D371}" type="presParOf" srcId="{183A34DF-AA92-49E1-8191-0CF6AD17A6AA}" destId="{A41A74E5-5FF5-43AD-8E62-92AEFF51336A}" srcOrd="12" destOrd="0" presId="urn:microsoft.com/office/officeart/2005/8/layout/list1"/>
    <dgm:cxn modelId="{EA95AF4A-9B07-4B3E-9D2C-10753E9499BB}" type="presParOf" srcId="{A41A74E5-5FF5-43AD-8E62-92AEFF51336A}" destId="{20EEEE18-2EB3-4840-B52F-67AEBF99EB64}" srcOrd="0" destOrd="0" presId="urn:microsoft.com/office/officeart/2005/8/layout/list1"/>
    <dgm:cxn modelId="{613E31B4-FCB6-4CA6-9CFF-8D057BE1C933}" type="presParOf" srcId="{A41A74E5-5FF5-43AD-8E62-92AEFF51336A}" destId="{093FD8CD-BA40-407B-B7F2-774F52FF16F7}" srcOrd="1" destOrd="0" presId="urn:microsoft.com/office/officeart/2005/8/layout/list1"/>
    <dgm:cxn modelId="{4EDDB07B-E9AF-4F4F-86F9-34A85556101A}" type="presParOf" srcId="{183A34DF-AA92-49E1-8191-0CF6AD17A6AA}" destId="{42FED43C-81C3-4D36-B162-C0A2BFFC0C41}" srcOrd="13" destOrd="0" presId="urn:microsoft.com/office/officeart/2005/8/layout/list1"/>
    <dgm:cxn modelId="{499DC008-730E-4E7C-A81D-1D14451DAFBB}" type="presParOf" srcId="{183A34DF-AA92-49E1-8191-0CF6AD17A6AA}" destId="{4BB73A70-2734-4890-A954-263E133CD5CD}" srcOrd="14"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7A140-C3A5-43E4-BD28-3C31B61E6EA3}">
      <dsp:nvSpPr>
        <dsp:cNvPr id="0" name=""/>
        <dsp:cNvSpPr/>
      </dsp:nvSpPr>
      <dsp:spPr>
        <a:xfrm>
          <a:off x="0" y="681479"/>
          <a:ext cx="7942258" cy="378000"/>
        </a:xfrm>
        <a:prstGeom prst="rect">
          <a:avLst/>
        </a:prstGeom>
        <a:solidFill>
          <a:schemeClr val="lt1">
            <a:alpha val="90000"/>
            <a:hueOff val="0"/>
            <a:satOff val="0"/>
            <a:lumOff val="0"/>
            <a:alphaOff val="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A8B898EB-38C9-408E-9FE2-CB5C874FA50A}">
      <dsp:nvSpPr>
        <dsp:cNvPr id="0" name=""/>
        <dsp:cNvSpPr/>
      </dsp:nvSpPr>
      <dsp:spPr>
        <a:xfrm>
          <a:off x="396725" y="67395"/>
          <a:ext cx="5554151" cy="835483"/>
        </a:xfrm>
        <a:prstGeom prst="round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139" tIns="0" rIns="210139" bIns="0" numCol="1" spcCol="1270" anchor="ctr" anchorCtr="0">
          <a:noAutofit/>
        </a:bodyPr>
        <a:lstStyle/>
        <a:p>
          <a:pPr marL="0" lvl="0" indent="0" algn="l" defTabSz="800100">
            <a:lnSpc>
              <a:spcPct val="90000"/>
            </a:lnSpc>
            <a:spcBef>
              <a:spcPct val="0"/>
            </a:spcBef>
            <a:spcAft>
              <a:spcPct val="35000"/>
            </a:spcAft>
            <a:buNone/>
          </a:pPr>
          <a:r>
            <a:rPr lang="en-US" sz="1800" kern="1200" dirty="0"/>
            <a:t>Notify facility personnel and evacuate if necessary in accordance with the Emergency Action Plan (Title 8 California Code of Regulations §3220)</a:t>
          </a:r>
          <a:endParaRPr lang="en-US" sz="1800" kern="1200" dirty="0">
            <a:latin typeface="Tahoma" panose="020B0604030504040204" pitchFamily="34" charset="0"/>
            <a:ea typeface="Tahoma" panose="020B0604030504040204" pitchFamily="34" charset="0"/>
            <a:cs typeface="Tahoma" panose="020B0604030504040204" pitchFamily="34" charset="0"/>
          </a:endParaRPr>
        </a:p>
      </dsp:txBody>
      <dsp:txXfrm>
        <a:off x="437510" y="108180"/>
        <a:ext cx="5472581" cy="753913"/>
      </dsp:txXfrm>
    </dsp:sp>
    <dsp:sp modelId="{87E2FD7C-0729-47B8-B1FB-A44E439BE764}">
      <dsp:nvSpPr>
        <dsp:cNvPr id="0" name=""/>
        <dsp:cNvSpPr/>
      </dsp:nvSpPr>
      <dsp:spPr>
        <a:xfrm>
          <a:off x="0" y="1337277"/>
          <a:ext cx="7942258" cy="378000"/>
        </a:xfrm>
        <a:prstGeom prst="rect">
          <a:avLst/>
        </a:prstGeom>
        <a:solidFill>
          <a:schemeClr val="lt1">
            <a:alpha val="90000"/>
            <a:hueOff val="0"/>
            <a:satOff val="0"/>
            <a:lumOff val="0"/>
            <a:alphaOff val="0"/>
          </a:schemeClr>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dsp:style>
    </dsp:sp>
    <dsp:sp modelId="{9F236B2A-6433-401D-953E-FC86D923A3BE}">
      <dsp:nvSpPr>
        <dsp:cNvPr id="0" name=""/>
        <dsp:cNvSpPr/>
      </dsp:nvSpPr>
      <dsp:spPr>
        <a:xfrm>
          <a:off x="397112" y="1140479"/>
          <a:ext cx="5559580" cy="418198"/>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139" tIns="0" rIns="210139" bIns="0" numCol="1" spcCol="1270" anchor="ctr" anchorCtr="0">
          <a:noAutofit/>
        </a:bodyPr>
        <a:lstStyle/>
        <a:p>
          <a:pPr marL="0" lvl="0" indent="0" algn="l" defTabSz="800100">
            <a:lnSpc>
              <a:spcPct val="90000"/>
            </a:lnSpc>
            <a:spcBef>
              <a:spcPct val="0"/>
            </a:spcBef>
            <a:spcAft>
              <a:spcPct val="35000"/>
            </a:spcAft>
            <a:buNone/>
          </a:pPr>
          <a:r>
            <a:rPr lang="en-US" sz="1800" kern="1200" dirty="0"/>
            <a:t>Notify local emergency responders by calling 9-1-1</a:t>
          </a:r>
          <a:endParaRPr lang="en-US" sz="1800" kern="1200" dirty="0">
            <a:latin typeface="Tahoma" panose="020B0604030504040204" pitchFamily="34" charset="0"/>
            <a:ea typeface="Tahoma" panose="020B0604030504040204" pitchFamily="34" charset="0"/>
            <a:cs typeface="Tahoma" panose="020B0604030504040204" pitchFamily="34" charset="0"/>
          </a:endParaRPr>
        </a:p>
      </dsp:txBody>
      <dsp:txXfrm>
        <a:off x="417527" y="1160894"/>
        <a:ext cx="5518750" cy="377368"/>
      </dsp:txXfrm>
    </dsp:sp>
    <dsp:sp modelId="{E7351307-5BD1-403B-A1BF-1058796C5E99}">
      <dsp:nvSpPr>
        <dsp:cNvPr id="0" name=""/>
        <dsp:cNvSpPr/>
      </dsp:nvSpPr>
      <dsp:spPr>
        <a:xfrm>
          <a:off x="0" y="2152244"/>
          <a:ext cx="7942258" cy="378000"/>
        </a:xfrm>
        <a:prstGeom prst="rect">
          <a:avLst/>
        </a:prstGeom>
        <a:solidFill>
          <a:schemeClr val="lt1">
            <a:alpha val="90000"/>
            <a:hueOff val="0"/>
            <a:satOff val="0"/>
            <a:lumOff val="0"/>
            <a:alphaOff val="0"/>
          </a:schemeClr>
        </a:solidFill>
        <a:ln w="12700" cap="flat" cmpd="sng" algn="ctr">
          <a:solidFill>
            <a:srgbClr val="FFD347"/>
          </a:solidFill>
          <a:prstDash val="solid"/>
          <a:miter lim="800000"/>
        </a:ln>
        <a:effectLst/>
      </dsp:spPr>
      <dsp:style>
        <a:lnRef idx="2">
          <a:scrgbClr r="0" g="0" b="0"/>
        </a:lnRef>
        <a:fillRef idx="1">
          <a:scrgbClr r="0" g="0" b="0"/>
        </a:fillRef>
        <a:effectRef idx="0">
          <a:scrgbClr r="0" g="0" b="0"/>
        </a:effectRef>
        <a:fontRef idx="minor"/>
      </dsp:style>
    </dsp:sp>
    <dsp:sp modelId="{12FEB779-618B-4854-88E9-390575D436B8}">
      <dsp:nvSpPr>
        <dsp:cNvPr id="0" name=""/>
        <dsp:cNvSpPr/>
      </dsp:nvSpPr>
      <dsp:spPr>
        <a:xfrm>
          <a:off x="397112" y="1796277"/>
          <a:ext cx="5559580" cy="577366"/>
        </a:xfrm>
        <a:prstGeom prst="roundRect">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139" tIns="0" rIns="210139" bIns="0" numCol="1" spcCol="1270" anchor="ctr" anchorCtr="0">
          <a:noAutofit/>
        </a:bodyPr>
        <a:lstStyle/>
        <a:p>
          <a:pPr marL="0" lvl="0" indent="0" algn="l" defTabSz="800100">
            <a:lnSpc>
              <a:spcPct val="90000"/>
            </a:lnSpc>
            <a:spcBef>
              <a:spcPct val="0"/>
            </a:spcBef>
            <a:spcAft>
              <a:spcPct val="35000"/>
            </a:spcAft>
            <a:buNone/>
          </a:pPr>
          <a:r>
            <a:rPr lang="en-US" sz="1800" kern="1200" dirty="0"/>
            <a:t>Notify the local Unified Program Agency (UPA) at   (858) 505-6657</a:t>
          </a:r>
          <a:endParaRPr lang="en-US" sz="1800" kern="1200" dirty="0">
            <a:latin typeface="Tahoma" panose="020B0604030504040204" pitchFamily="34" charset="0"/>
            <a:ea typeface="Tahoma" panose="020B0604030504040204" pitchFamily="34" charset="0"/>
            <a:cs typeface="Tahoma" panose="020B0604030504040204" pitchFamily="34" charset="0"/>
          </a:endParaRPr>
        </a:p>
      </dsp:txBody>
      <dsp:txXfrm>
        <a:off x="425297" y="1824462"/>
        <a:ext cx="5503210" cy="520996"/>
      </dsp:txXfrm>
    </dsp:sp>
    <dsp:sp modelId="{4BB73A70-2734-4890-A954-263E133CD5CD}">
      <dsp:nvSpPr>
        <dsp:cNvPr id="0" name=""/>
        <dsp:cNvSpPr/>
      </dsp:nvSpPr>
      <dsp:spPr>
        <a:xfrm>
          <a:off x="0" y="2749553"/>
          <a:ext cx="7942258"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3FD8CD-BA40-407B-B7F2-774F52FF16F7}">
      <dsp:nvSpPr>
        <dsp:cNvPr id="0" name=""/>
        <dsp:cNvSpPr/>
      </dsp:nvSpPr>
      <dsp:spPr>
        <a:xfrm>
          <a:off x="397112" y="2611244"/>
          <a:ext cx="5559580" cy="359708"/>
        </a:xfrm>
        <a:prstGeom prst="roundRect">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139" tIns="0" rIns="210139" bIns="0" numCol="1" spcCol="1270" anchor="ctr" anchorCtr="0">
          <a:noAutofit/>
        </a:bodyPr>
        <a:lstStyle/>
        <a:p>
          <a:pPr marL="0" lvl="0" indent="0" algn="l" defTabSz="800100">
            <a:lnSpc>
              <a:spcPct val="90000"/>
            </a:lnSpc>
            <a:spcBef>
              <a:spcPct val="0"/>
            </a:spcBef>
            <a:spcAft>
              <a:spcPct val="35000"/>
            </a:spcAft>
            <a:buNone/>
          </a:pPr>
          <a:r>
            <a:rPr lang="en-US" sz="1800" kern="1200" dirty="0"/>
            <a:t>Notify the State Warning Center at (800) 852-7550.</a:t>
          </a:r>
          <a:endParaRPr lang="en-US" sz="1800" kern="1200" dirty="0">
            <a:latin typeface="Tahoma" panose="020B0604030504040204" pitchFamily="34" charset="0"/>
            <a:ea typeface="Tahoma" panose="020B0604030504040204" pitchFamily="34" charset="0"/>
            <a:cs typeface="Tahoma" panose="020B0604030504040204" pitchFamily="34" charset="0"/>
          </a:endParaRPr>
        </a:p>
      </dsp:txBody>
      <dsp:txXfrm>
        <a:off x="414671" y="2628803"/>
        <a:ext cx="5524462" cy="32459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D1D5EA72-7156-49DB-A920-F110CDFBFC9B}" type="datetimeFigureOut">
              <a:rPr lang="en-US" smtClean="0"/>
              <a:t>12/7/2023</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F43EC6F-E469-4A6A-9B69-86A18DD7380A}" type="slidenum">
              <a:rPr lang="en-US" smtClean="0"/>
              <a:t>‹#›</a:t>
            </a:fld>
            <a:endParaRPr lang="en-US"/>
          </a:p>
        </p:txBody>
      </p:sp>
    </p:spTree>
    <p:extLst>
      <p:ext uri="{BB962C8B-B14F-4D97-AF65-F5344CB8AC3E}">
        <p14:creationId xmlns:p14="http://schemas.microsoft.com/office/powerpoint/2010/main" val="3840568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12F9B0E6-B9BF-4E2D-AE08-8C7EBB196A2E}" type="datetimeFigureOut">
              <a:rPr lang="en-US" smtClean="0"/>
              <a:t>12/7/2023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53816F-A1CF-4485-B308-1B9F14B36EAD}" type="slidenum">
              <a:rPr lang="en-US" smtClean="0"/>
              <a:t>1</a:t>
            </a:fld>
            <a:endParaRPr lang="en-US"/>
          </a:p>
        </p:txBody>
      </p:sp>
    </p:spTree>
    <p:extLst>
      <p:ext uri="{BB962C8B-B14F-4D97-AF65-F5344CB8AC3E}">
        <p14:creationId xmlns:p14="http://schemas.microsoft.com/office/powerpoint/2010/main" val="29592757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10</a:t>
            </a:fld>
            <a:endParaRPr lang="en-US"/>
          </a:p>
        </p:txBody>
      </p:sp>
    </p:spTree>
    <p:extLst>
      <p:ext uri="{BB962C8B-B14F-4D97-AF65-F5344CB8AC3E}">
        <p14:creationId xmlns:p14="http://schemas.microsoft.com/office/powerpoint/2010/main" val="3982405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328518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12</a:t>
            </a:fld>
            <a:endParaRPr lang="en-US"/>
          </a:p>
        </p:txBody>
      </p:sp>
    </p:spTree>
    <p:extLst>
      <p:ext uri="{BB962C8B-B14F-4D97-AF65-F5344CB8AC3E}">
        <p14:creationId xmlns:p14="http://schemas.microsoft.com/office/powerpoint/2010/main" val="3140710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13</a:t>
            </a:fld>
            <a:endParaRPr lang="en-US"/>
          </a:p>
        </p:txBody>
      </p:sp>
    </p:spTree>
    <p:extLst>
      <p:ext uri="{BB962C8B-B14F-4D97-AF65-F5344CB8AC3E}">
        <p14:creationId xmlns:p14="http://schemas.microsoft.com/office/powerpoint/2010/main" val="21101089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14</a:t>
            </a:fld>
            <a:endParaRPr lang="en-US"/>
          </a:p>
        </p:txBody>
      </p:sp>
    </p:spTree>
    <p:extLst>
      <p:ext uri="{BB962C8B-B14F-4D97-AF65-F5344CB8AC3E}">
        <p14:creationId xmlns:p14="http://schemas.microsoft.com/office/powerpoint/2010/main" val="17118101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15</a:t>
            </a:fld>
            <a:endParaRPr lang="en-US"/>
          </a:p>
        </p:txBody>
      </p:sp>
    </p:spTree>
    <p:extLst>
      <p:ext uri="{BB962C8B-B14F-4D97-AF65-F5344CB8AC3E}">
        <p14:creationId xmlns:p14="http://schemas.microsoft.com/office/powerpoint/2010/main" val="15324689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3729821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17</a:t>
            </a:fld>
            <a:endParaRPr lang="en-US"/>
          </a:p>
        </p:txBody>
      </p:sp>
    </p:spTree>
    <p:extLst>
      <p:ext uri="{BB962C8B-B14F-4D97-AF65-F5344CB8AC3E}">
        <p14:creationId xmlns:p14="http://schemas.microsoft.com/office/powerpoint/2010/main" val="22611554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18</a:t>
            </a:fld>
            <a:endParaRPr lang="en-US"/>
          </a:p>
        </p:txBody>
      </p:sp>
    </p:spTree>
    <p:extLst>
      <p:ext uri="{BB962C8B-B14F-4D97-AF65-F5344CB8AC3E}">
        <p14:creationId xmlns:p14="http://schemas.microsoft.com/office/powerpoint/2010/main" val="25140117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19</a:t>
            </a:fld>
            <a:endParaRPr lang="en-US"/>
          </a:p>
        </p:txBody>
      </p:sp>
    </p:spTree>
    <p:extLst>
      <p:ext uri="{BB962C8B-B14F-4D97-AF65-F5344CB8AC3E}">
        <p14:creationId xmlns:p14="http://schemas.microsoft.com/office/powerpoint/2010/main" val="416768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a:t>
            </a:fld>
            <a:endParaRPr lang="en-US"/>
          </a:p>
        </p:txBody>
      </p:sp>
    </p:spTree>
    <p:extLst>
      <p:ext uri="{BB962C8B-B14F-4D97-AF65-F5344CB8AC3E}">
        <p14:creationId xmlns:p14="http://schemas.microsoft.com/office/powerpoint/2010/main" val="100864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20</a:t>
            </a:fld>
            <a:endParaRPr lang="en-US"/>
          </a:p>
        </p:txBody>
      </p:sp>
    </p:spTree>
    <p:extLst>
      <p:ext uri="{BB962C8B-B14F-4D97-AF65-F5344CB8AC3E}">
        <p14:creationId xmlns:p14="http://schemas.microsoft.com/office/powerpoint/2010/main" val="30732381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21</a:t>
            </a:fld>
            <a:endParaRPr lang="en-US"/>
          </a:p>
        </p:txBody>
      </p:sp>
    </p:spTree>
    <p:extLst>
      <p:ext uri="{BB962C8B-B14F-4D97-AF65-F5344CB8AC3E}">
        <p14:creationId xmlns:p14="http://schemas.microsoft.com/office/powerpoint/2010/main" val="30977319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22</a:t>
            </a:fld>
            <a:endParaRPr lang="en-US"/>
          </a:p>
        </p:txBody>
      </p:sp>
    </p:spTree>
    <p:extLst>
      <p:ext uri="{BB962C8B-B14F-4D97-AF65-F5344CB8AC3E}">
        <p14:creationId xmlns:p14="http://schemas.microsoft.com/office/powerpoint/2010/main" val="6928752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23</a:t>
            </a:fld>
            <a:endParaRPr lang="en-US"/>
          </a:p>
        </p:txBody>
      </p:sp>
    </p:spTree>
    <p:extLst>
      <p:ext uri="{BB962C8B-B14F-4D97-AF65-F5344CB8AC3E}">
        <p14:creationId xmlns:p14="http://schemas.microsoft.com/office/powerpoint/2010/main" val="5622748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Personal Protective Equipment (PPE)</a:t>
            </a:r>
          </a:p>
          <a:p>
            <a:pPr lvl="0"/>
            <a:endParaRPr lang="en-US" sz="1100" dirty="0"/>
          </a:p>
          <a:p>
            <a:r>
              <a:rPr lang="en-US" dirty="0"/>
              <a:t>The following are San Diego Mesa College’s guidelines for personal protective equipment while handling chemicals pursuant to California Code of Regulations, Title 8, Section 3380. Other PPE, which is not mentioned below, may be available if a work situation requires it.  Please work with your supervisor to obtain any needed items.</a:t>
            </a:r>
            <a:endParaRPr lang="en-US" sz="1100" dirty="0"/>
          </a:p>
          <a:p>
            <a:endParaRPr lang="en-US" u="sng" dirty="0"/>
          </a:p>
          <a:p>
            <a:r>
              <a:rPr lang="en-US" u="sng" dirty="0"/>
              <a:t>General Guidelines and Minimum Standards</a:t>
            </a:r>
            <a:endParaRPr lang="en-US" sz="1100" dirty="0"/>
          </a:p>
          <a:p>
            <a:pPr marL="628650" lvl="1" indent="-171450">
              <a:buFont typeface="Courier New" panose="02070309020205020404" pitchFamily="49" charset="0"/>
              <a:buChar char="o"/>
            </a:pPr>
            <a:r>
              <a:rPr lang="en-US" dirty="0"/>
              <a:t>Shorts, pants that expose any skin, and skirts or dresses that come above the ankle may not be worn in laboratory areas were chemicals are present. The area of skin between the pants and the shoe should not be exposed.</a:t>
            </a:r>
            <a:endParaRPr lang="en-US" sz="1100" dirty="0"/>
          </a:p>
          <a:p>
            <a:pPr marL="628650" lvl="1" indent="-171450">
              <a:buFont typeface="Courier New" panose="02070309020205020404" pitchFamily="49" charset="0"/>
              <a:buChar char="o"/>
            </a:pPr>
            <a:r>
              <a:rPr lang="en-US" dirty="0"/>
              <a:t>Tank tops, sleeveless shirts, or shirts that expose the chest shall not be worn when working with chemicals unless covered by a laboratory coat or other protective apparel.</a:t>
            </a:r>
            <a:endParaRPr lang="en-US" sz="1100" dirty="0"/>
          </a:p>
          <a:p>
            <a:endParaRPr lang="en-US" u="sng" dirty="0"/>
          </a:p>
          <a:p>
            <a:r>
              <a:rPr lang="en-US" u="sng" dirty="0"/>
              <a:t>Gloves</a:t>
            </a:r>
            <a:endParaRPr lang="en-US" sz="1100" dirty="0"/>
          </a:p>
          <a:p>
            <a:pPr marL="628650" lvl="1" indent="-171450">
              <a:buFont typeface="Courier New" panose="02070309020205020404" pitchFamily="49" charset="0"/>
              <a:buChar char="o"/>
            </a:pPr>
            <a:r>
              <a:rPr lang="en-US" dirty="0"/>
              <a:t>Gloves are required to be worn by any employee who opens, handles, transfers, pours, or otherwise uses hazardous chemicals of any amount, including toxic, corrosive, and refrigerant gases.</a:t>
            </a:r>
            <a:endParaRPr lang="en-US" sz="1100" dirty="0"/>
          </a:p>
          <a:p>
            <a:pPr marL="628650" lvl="1" indent="-171450">
              <a:buFont typeface="Courier New" panose="02070309020205020404" pitchFamily="49" charset="0"/>
              <a:buChar char="o"/>
            </a:pPr>
            <a:r>
              <a:rPr lang="en-US" dirty="0"/>
              <a:t>Each Department is responsible for providing employees with gloves.</a:t>
            </a:r>
            <a:endParaRPr lang="en-US" sz="1100" dirty="0"/>
          </a:p>
          <a:p>
            <a:pPr marL="628650" lvl="1" indent="-171450">
              <a:buFont typeface="Courier New" panose="02070309020205020404" pitchFamily="49" charset="0"/>
              <a:buChar char="o"/>
            </a:pPr>
            <a:r>
              <a:rPr lang="en-US" dirty="0"/>
              <a:t>Gloves should be inspected for defects prior to donning, if a defect is found, the glove is to be discarded and replaced.</a:t>
            </a:r>
            <a:endParaRPr lang="en-US" sz="1100" dirty="0"/>
          </a:p>
          <a:p>
            <a:endParaRPr lang="en-US" u="sng" dirty="0"/>
          </a:p>
          <a:p>
            <a:r>
              <a:rPr lang="en-US" u="sng" dirty="0"/>
              <a:t>Laboratory coats </a:t>
            </a:r>
            <a:endParaRPr lang="en-US" sz="1100" dirty="0"/>
          </a:p>
          <a:p>
            <a:pPr marL="628650" lvl="1" indent="-171450">
              <a:buFont typeface="Courier New" panose="02070309020205020404" pitchFamily="49" charset="0"/>
              <a:buChar char="o"/>
            </a:pPr>
            <a:r>
              <a:rPr lang="en-US" dirty="0"/>
              <a:t>Laboratory coats shall be at least knee length.</a:t>
            </a:r>
            <a:endParaRPr lang="en-US" sz="1100" dirty="0"/>
          </a:p>
          <a:p>
            <a:pPr marL="628650" lvl="1" indent="-171450">
              <a:buFont typeface="Courier New" panose="02070309020205020404" pitchFamily="49" charset="0"/>
              <a:buChar char="o"/>
            </a:pPr>
            <a:r>
              <a:rPr lang="en-US" dirty="0"/>
              <a:t>While working in a laboratory, lab coats shall be worn by employees whenever they are working with hazardous chemicals or hazardous waste.</a:t>
            </a:r>
            <a:endParaRPr lang="en-US" sz="1100" dirty="0"/>
          </a:p>
          <a:p>
            <a:pPr marL="1085850" lvl="2" indent="-171450">
              <a:buFont typeface="Wingdings" panose="05000000000000000000" pitchFamily="2" charset="2"/>
              <a:buChar char="§"/>
            </a:pPr>
            <a:r>
              <a:rPr lang="en-US" dirty="0"/>
              <a:t>The use of smocks in lieu of laboratory coats may be appropriate in some Departments.</a:t>
            </a:r>
            <a:endParaRPr lang="en-US" sz="1100" dirty="0"/>
          </a:p>
          <a:p>
            <a:pPr marL="628650" lvl="1" indent="-171450">
              <a:buFont typeface="Courier New" panose="02070309020205020404" pitchFamily="49" charset="0"/>
              <a:buChar char="o"/>
            </a:pPr>
            <a:r>
              <a:rPr lang="en-US" dirty="0"/>
              <a:t>Laboratory coats shall be inspected prior to each use for defects.</a:t>
            </a:r>
            <a:endParaRPr lang="en-US" sz="1100" dirty="0"/>
          </a:p>
          <a:p>
            <a:pPr marL="1085850" lvl="2" indent="-171450">
              <a:buFont typeface="Wingdings" panose="05000000000000000000" pitchFamily="2" charset="2"/>
              <a:buChar char="§"/>
            </a:pPr>
            <a:r>
              <a:rPr lang="en-US" dirty="0"/>
              <a:t>Damaged or defective laboratory coats shall not be worn near chemicals and will need to be replaced or repaired immediately.</a:t>
            </a:r>
            <a:endParaRPr lang="en-US" sz="1100" dirty="0"/>
          </a:p>
          <a:p>
            <a:pPr marL="628650" lvl="1" indent="-171450">
              <a:buFont typeface="Courier New" panose="02070309020205020404" pitchFamily="49" charset="0"/>
              <a:buChar char="o"/>
            </a:pPr>
            <a:r>
              <a:rPr lang="en-US" dirty="0"/>
              <a:t>When working with chemicals, laboratory coats shall be worn with the sleeves long enough to protect exposed skin and under clothing. Lab coats should be properly buttoned. </a:t>
            </a:r>
            <a:endParaRPr lang="en-US" sz="1100" dirty="0"/>
          </a:p>
          <a:p>
            <a:pPr marL="628650" lvl="1" indent="-171450">
              <a:buFont typeface="Courier New" panose="02070309020205020404" pitchFamily="49" charset="0"/>
              <a:buChar char="o"/>
            </a:pPr>
            <a:r>
              <a:rPr lang="en-US" dirty="0"/>
              <a:t>Laboratory coats shall </a:t>
            </a:r>
            <a:r>
              <a:rPr lang="en-US" u="sng" dirty="0"/>
              <a:t>not</a:t>
            </a:r>
            <a:r>
              <a:rPr lang="en-US" dirty="0"/>
              <a:t> be worn outside the laboratory or areas where chemicals are not present unless chemicals are being transported.</a:t>
            </a:r>
            <a:endParaRPr lang="en-US" sz="1100" dirty="0"/>
          </a:p>
          <a:p>
            <a:pPr marL="628650" lvl="1" indent="-171450">
              <a:buFont typeface="Courier New" panose="02070309020205020404" pitchFamily="49" charset="0"/>
              <a:buChar char="o"/>
            </a:pPr>
            <a:r>
              <a:rPr lang="en-US" dirty="0"/>
              <a:t>Laboratory coats shall be laundered on a regular basis.</a:t>
            </a:r>
            <a:endParaRPr lang="en-US" sz="1100" dirty="0"/>
          </a:p>
          <a:p>
            <a:pPr marL="628650" lvl="1" indent="-171450">
              <a:buFont typeface="Courier New" panose="02070309020205020404" pitchFamily="49" charset="0"/>
              <a:buChar char="o"/>
            </a:pPr>
            <a:r>
              <a:rPr lang="en-US" dirty="0"/>
              <a:t>Chemical resistant aprons should be worn over laboratory coats for specific tasks that have a high probability for splashing.</a:t>
            </a:r>
            <a:endParaRPr lang="en-US" sz="1100" dirty="0"/>
          </a:p>
          <a:p>
            <a:endParaRPr lang="en-US" u="sng" dirty="0"/>
          </a:p>
          <a:p>
            <a:r>
              <a:rPr lang="en-US" u="sng" dirty="0"/>
              <a:t>Shoes</a:t>
            </a:r>
            <a:endParaRPr lang="en-US" sz="1100" dirty="0"/>
          </a:p>
          <a:p>
            <a:pPr marL="628650" lvl="1" indent="-171450">
              <a:buFont typeface="Courier New" panose="02070309020205020404" pitchFamily="49" charset="0"/>
              <a:buChar char="o"/>
            </a:pPr>
            <a:r>
              <a:rPr lang="en-US" dirty="0"/>
              <a:t>All employees, students, and visitors shall wear close-toed and close-heeled shoes whenever they are handling or transferring chemicals or waste.</a:t>
            </a:r>
            <a:endParaRPr lang="en-US" sz="1100" dirty="0"/>
          </a:p>
          <a:p>
            <a:pPr marL="1085850" lvl="2" indent="-171450">
              <a:buFont typeface="Wingdings" panose="05000000000000000000" pitchFamily="2" charset="2"/>
              <a:buChar char="§"/>
            </a:pPr>
            <a:r>
              <a:rPr lang="en-US" dirty="0"/>
              <a:t>Flip flops, clogs, or other sandal-type shoes shall not be worn when working with chemicals.</a:t>
            </a:r>
            <a:endParaRPr lang="en-US" sz="1100" dirty="0"/>
          </a:p>
          <a:p>
            <a:pPr marL="628650" lvl="1" indent="-171450">
              <a:buFont typeface="Courier New" panose="02070309020205020404" pitchFamily="49" charset="0"/>
              <a:buChar char="o"/>
            </a:pPr>
            <a:r>
              <a:rPr lang="en-US" dirty="0"/>
              <a:t>Shoes shall cover the entire foot.</a:t>
            </a:r>
            <a:endParaRPr lang="en-US" sz="1100" dirty="0"/>
          </a:p>
          <a:p>
            <a:endParaRPr lang="en-US" u="sng" dirty="0"/>
          </a:p>
          <a:p>
            <a:r>
              <a:rPr lang="en-US" u="sng" dirty="0"/>
              <a:t>Eye Protection</a:t>
            </a:r>
            <a:endParaRPr lang="en-US" sz="1100" dirty="0"/>
          </a:p>
          <a:p>
            <a:pPr marL="628650" lvl="1" indent="-171450">
              <a:buFont typeface="Courier New" panose="02070309020205020404" pitchFamily="49" charset="0"/>
              <a:buChar char="o"/>
            </a:pPr>
            <a:r>
              <a:rPr lang="en-US" dirty="0"/>
              <a:t>Chemical safety splash-resistant goggles shall be worn at all times by faculty, employees, and students when hazardous chemicals are being used or when handling hazardous waste and there is a possible risk of a chemical splash. </a:t>
            </a:r>
            <a:endParaRPr lang="en-US" sz="1100" dirty="0"/>
          </a:p>
          <a:p>
            <a:pPr marL="628650" lvl="1" indent="-171450">
              <a:buFont typeface="Courier New" panose="02070309020205020404" pitchFamily="49" charset="0"/>
              <a:buChar char="o"/>
            </a:pPr>
            <a:r>
              <a:rPr lang="en-US" dirty="0"/>
              <a:t>Safety glasses can be worn by employees in lieu of splash goggles when no splash hazards exist (However, splash goggles are highly recommended as they will provide greater protection from chemical exposure). For example: </a:t>
            </a:r>
            <a:endParaRPr lang="en-US" sz="1100" dirty="0"/>
          </a:p>
          <a:p>
            <a:pPr marL="1085850" lvl="2" indent="-171450">
              <a:buFont typeface="Wingdings" panose="05000000000000000000" pitchFamily="2" charset="2"/>
              <a:buChar char="§"/>
            </a:pPr>
            <a:r>
              <a:rPr lang="en-US" dirty="0"/>
              <a:t>An individual is walking through a chemical use area, but is not using or directly standing next to someone using hazardous chemicals.</a:t>
            </a:r>
            <a:endParaRPr lang="en-US" sz="1100" dirty="0"/>
          </a:p>
          <a:p>
            <a:pPr marL="1085850" lvl="2" indent="-171450">
              <a:buFont typeface="Wingdings" panose="05000000000000000000" pitchFamily="2" charset="2"/>
              <a:buChar char="§"/>
            </a:pPr>
            <a:r>
              <a:rPr lang="en-US" dirty="0"/>
              <a:t>Working with solid materials (and not making solutions)</a:t>
            </a:r>
            <a:endParaRPr lang="en-US" sz="1100" dirty="0"/>
          </a:p>
          <a:p>
            <a:pPr marL="1085850" lvl="2" indent="-171450">
              <a:buFont typeface="Wingdings" panose="05000000000000000000" pitchFamily="2" charset="2"/>
              <a:buChar char="§"/>
            </a:pPr>
            <a:r>
              <a:rPr lang="en-US" dirty="0"/>
              <a:t>Conducting flame tests.</a:t>
            </a:r>
            <a:endParaRPr lang="en-US" sz="1100" dirty="0"/>
          </a:p>
          <a:p>
            <a:pPr marL="1085850" lvl="2" indent="-171450">
              <a:buFont typeface="Wingdings" panose="05000000000000000000" pitchFamily="2" charset="2"/>
              <a:buChar char="§"/>
            </a:pPr>
            <a:r>
              <a:rPr lang="en-US" dirty="0"/>
              <a:t>Using impregnated chemicals.</a:t>
            </a:r>
            <a:endParaRPr lang="en-US" sz="1100" dirty="0"/>
          </a:p>
          <a:p>
            <a:pPr marL="1085850" lvl="2" indent="-171450">
              <a:buFont typeface="Wingdings" panose="05000000000000000000" pitchFamily="2" charset="2"/>
              <a:buChar char="§"/>
            </a:pPr>
            <a:r>
              <a:rPr lang="en-US" dirty="0"/>
              <a:t>Using small dropping bottles (30ml or less) and dispensing the chemical with a dropper.</a:t>
            </a:r>
            <a:endParaRPr lang="en-US" sz="1100" dirty="0"/>
          </a:p>
          <a:p>
            <a:pPr marL="1085850" lvl="2" indent="-171450">
              <a:buFont typeface="Wingdings" panose="05000000000000000000" pitchFamily="2" charset="2"/>
              <a:buChar char="§"/>
            </a:pPr>
            <a:r>
              <a:rPr lang="en-US" dirty="0"/>
              <a:t>Doing animal dissections.</a:t>
            </a:r>
            <a:endParaRPr lang="en-US" sz="1100" dirty="0"/>
          </a:p>
          <a:p>
            <a:pPr marL="628650" lvl="1" indent="-171450">
              <a:buFont typeface="Courier New" panose="02070309020205020404" pitchFamily="49" charset="0"/>
              <a:buChar char="o"/>
            </a:pPr>
            <a:r>
              <a:rPr lang="en-US" dirty="0"/>
              <a:t>All goggles shall be ANSI Z87.1 certified and be clear, not tinted.</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24</a:t>
            </a:fld>
            <a:endParaRPr lang="en-US"/>
          </a:p>
        </p:txBody>
      </p:sp>
    </p:spTree>
    <p:extLst>
      <p:ext uri="{BB962C8B-B14F-4D97-AF65-F5344CB8AC3E}">
        <p14:creationId xmlns:p14="http://schemas.microsoft.com/office/powerpoint/2010/main" val="4255416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Hazardous Chemical Waste </a:t>
            </a:r>
            <a:endParaRPr lang="en-US" sz="1100" dirty="0"/>
          </a:p>
          <a:p>
            <a:endParaRPr lang="en-US" dirty="0"/>
          </a:p>
          <a:p>
            <a:r>
              <a:rPr lang="en-US" dirty="0"/>
              <a:t>San Diego Mesa College generates both liquid and solid hazardous waste. The waste must be removed from the site before the 90th day from the listed start date on the individual container.  The waste is then transported by a hazardous waste contractor for treatment or disposal at an appropriately licensed facility. </a:t>
            </a:r>
            <a:endParaRPr lang="en-US" sz="1100" dirty="0"/>
          </a:p>
          <a:p>
            <a:endParaRPr lang="en-US" u="sng" dirty="0"/>
          </a:p>
          <a:p>
            <a:r>
              <a:rPr lang="en-US" u="sng" dirty="0"/>
              <a:t>Chemical Waste</a:t>
            </a:r>
            <a:endParaRPr lang="en-US" sz="1100" dirty="0"/>
          </a:p>
          <a:p>
            <a:pPr marL="628650" lvl="1" indent="-171450">
              <a:buFont typeface="Courier New" panose="02070309020205020404" pitchFamily="49" charset="0"/>
              <a:buChar char="o"/>
            </a:pPr>
            <a:r>
              <a:rPr lang="en-US" dirty="0"/>
              <a:t>The waste in the storage area shall be segregated and separated by hazard class and placed into containers that are no larger than 5 Gallons. </a:t>
            </a:r>
            <a:endParaRPr lang="en-US" sz="1100" dirty="0"/>
          </a:p>
          <a:p>
            <a:pPr marL="1085850" lvl="2" indent="-171450">
              <a:buFont typeface="Wingdings" panose="05000000000000000000" pitchFamily="2" charset="2"/>
              <a:buChar char="§"/>
            </a:pPr>
            <a:r>
              <a:rPr lang="en-US" dirty="0"/>
              <a:t>Waste shall be separated into at least the following hazard classes in separate containers:</a:t>
            </a:r>
            <a:endParaRPr lang="en-US" sz="1100" dirty="0"/>
          </a:p>
          <a:p>
            <a:pPr marL="1543050" lvl="3" indent="-171450">
              <a:buFont typeface="Wingdings" panose="05000000000000000000" pitchFamily="2" charset="2"/>
              <a:buChar char="Ø"/>
            </a:pPr>
            <a:r>
              <a:rPr lang="en-US" dirty="0"/>
              <a:t>Ignitable (22 CCR 66261.21)</a:t>
            </a:r>
            <a:endParaRPr lang="en-US" sz="1100" dirty="0"/>
          </a:p>
          <a:p>
            <a:pPr marL="1543050" lvl="3" indent="-171450">
              <a:buFont typeface="Wingdings" panose="05000000000000000000" pitchFamily="2" charset="2"/>
              <a:buChar char="Ø"/>
            </a:pPr>
            <a:r>
              <a:rPr lang="en-US" dirty="0"/>
              <a:t>Corrosive (22 CCR 66261.22)</a:t>
            </a:r>
            <a:endParaRPr lang="en-US" sz="1100" dirty="0"/>
          </a:p>
          <a:p>
            <a:pPr marL="1543050" lvl="3" indent="-171450">
              <a:buFont typeface="Wingdings" panose="05000000000000000000" pitchFamily="2" charset="2"/>
              <a:buChar char="Ø"/>
            </a:pPr>
            <a:r>
              <a:rPr lang="en-US" dirty="0"/>
              <a:t>Reactive (22 CCR 66261.23)</a:t>
            </a:r>
            <a:endParaRPr lang="en-US" sz="1100" dirty="0"/>
          </a:p>
          <a:p>
            <a:pPr marL="1543050" lvl="3" indent="-171450">
              <a:buFont typeface="Wingdings" panose="05000000000000000000" pitchFamily="2" charset="2"/>
              <a:buChar char="Ø"/>
            </a:pPr>
            <a:r>
              <a:rPr lang="en-US" dirty="0"/>
              <a:t>Toxic (22 CCR 66261.24)</a:t>
            </a:r>
            <a:endParaRPr lang="en-US" sz="1100" dirty="0"/>
          </a:p>
          <a:p>
            <a:pPr marL="1543050" lvl="3" indent="-171450">
              <a:buFont typeface="Wingdings" panose="05000000000000000000" pitchFamily="2" charset="2"/>
              <a:buChar char="Ø"/>
            </a:pPr>
            <a:r>
              <a:rPr lang="en-US" dirty="0"/>
              <a:t>Other waste categories may be designated by the Departments as appropriate.</a:t>
            </a:r>
            <a:endParaRPr lang="en-US" sz="1100" dirty="0"/>
          </a:p>
          <a:p>
            <a:pPr marL="628650" lvl="1" indent="-171450">
              <a:buFont typeface="Courier New" panose="02070309020205020404" pitchFamily="49" charset="0"/>
              <a:buChar char="o"/>
            </a:pPr>
            <a:r>
              <a:rPr lang="en-US" dirty="0"/>
              <a:t>Separate containers shall be used for solid waste, each liquid waste category, and containerized waste for each hazard class (22 CCR 66262).</a:t>
            </a:r>
            <a:endParaRPr lang="en-US" sz="1100" dirty="0"/>
          </a:p>
          <a:p>
            <a:pPr marL="628650" lvl="1" indent="-171450">
              <a:buFont typeface="Courier New" panose="02070309020205020404" pitchFamily="49" charset="0"/>
              <a:buChar char="o"/>
            </a:pPr>
            <a:r>
              <a:rPr lang="en-US" dirty="0"/>
              <a:t>Waste of similar hazard classification may be consolidated into larger containers.  </a:t>
            </a:r>
            <a:endParaRPr lang="en-US" sz="1100" dirty="0"/>
          </a:p>
          <a:p>
            <a:pPr marL="1085850" lvl="2" indent="-171450">
              <a:buFont typeface="Wingdings" panose="05000000000000000000" pitchFamily="2" charset="2"/>
              <a:buChar char="§"/>
            </a:pPr>
            <a:r>
              <a:rPr lang="en-US" dirty="0"/>
              <a:t>‘Consolidation’ refers to the practice of emptying smaller containers into a larger container to combine liquid or solid wastes into a single container..</a:t>
            </a:r>
            <a:endParaRPr lang="en-US" sz="1100" dirty="0"/>
          </a:p>
          <a:p>
            <a:pPr marL="628650" lvl="1" indent="-171450">
              <a:buFont typeface="Courier New" panose="02070309020205020404" pitchFamily="49" charset="0"/>
              <a:buChar char="o"/>
            </a:pPr>
            <a:r>
              <a:rPr lang="en-US" dirty="0"/>
              <a:t>Only compatible wastes can be placed in the same container.</a:t>
            </a:r>
            <a:endParaRPr lang="en-US" sz="1100" dirty="0"/>
          </a:p>
          <a:p>
            <a:pPr marL="628650" lvl="1" indent="-171450">
              <a:buFont typeface="Courier New" panose="02070309020205020404" pitchFamily="49" charset="0"/>
              <a:buChar char="o"/>
            </a:pPr>
            <a:r>
              <a:rPr lang="en-US" dirty="0"/>
              <a:t>Waste from different Departments shall not be consolidated.</a:t>
            </a:r>
            <a:endParaRPr lang="en-US" sz="1100" dirty="0"/>
          </a:p>
          <a:p>
            <a:endParaRPr lang="en-US" u="sng" dirty="0"/>
          </a:p>
          <a:p>
            <a:r>
              <a:rPr lang="en-US" u="sng" dirty="0"/>
              <a:t>Special Waste Classes</a:t>
            </a:r>
            <a:endParaRPr lang="en-US" sz="1100" dirty="0"/>
          </a:p>
          <a:p>
            <a:r>
              <a:rPr lang="en-US" dirty="0"/>
              <a:t>There are specific classes or types of hazardous waste that have additional labeling, packaging, handling, or storage requirements. See Appendix A in the CHP for additional details</a:t>
            </a:r>
            <a:endParaRPr lang="en-US" sz="1100" dirty="0"/>
          </a:p>
          <a:p>
            <a:pPr marL="628650" lvl="1" indent="-171450">
              <a:buFont typeface="Courier New" panose="02070309020205020404" pitchFamily="49" charset="0"/>
              <a:buChar char="o"/>
            </a:pPr>
            <a:r>
              <a:rPr lang="en-US" dirty="0"/>
              <a:t>Liquid paint.</a:t>
            </a:r>
            <a:endParaRPr lang="en-US" sz="1100" dirty="0"/>
          </a:p>
          <a:p>
            <a:pPr marL="628650" lvl="1" indent="-171450">
              <a:buFont typeface="Courier New" panose="02070309020205020404" pitchFamily="49" charset="0"/>
              <a:buChar char="o"/>
            </a:pPr>
            <a:r>
              <a:rPr lang="en-US" dirty="0"/>
              <a:t>Dry paint</a:t>
            </a:r>
            <a:endParaRPr lang="en-US" sz="1100" dirty="0"/>
          </a:p>
          <a:p>
            <a:pPr marL="628650" lvl="1" indent="-171450">
              <a:buFont typeface="Courier New" panose="02070309020205020404" pitchFamily="49" charset="0"/>
              <a:buChar char="o"/>
            </a:pPr>
            <a:r>
              <a:rPr lang="en-US" dirty="0"/>
              <a:t>Used oil</a:t>
            </a:r>
            <a:endParaRPr lang="en-US" sz="1100" dirty="0"/>
          </a:p>
          <a:p>
            <a:pPr marL="628650" lvl="1" indent="-171450">
              <a:buFont typeface="Courier New" panose="02070309020205020404" pitchFamily="49" charset="0"/>
              <a:buChar char="o"/>
            </a:pPr>
            <a:r>
              <a:rPr lang="en-US" dirty="0"/>
              <a:t>Used oil filters</a:t>
            </a:r>
            <a:endParaRPr lang="en-US" sz="1100" dirty="0"/>
          </a:p>
          <a:p>
            <a:pPr marL="628650" lvl="1" indent="-171450">
              <a:buFont typeface="Courier New" panose="02070309020205020404" pitchFamily="49" charset="0"/>
              <a:buChar char="o"/>
            </a:pPr>
            <a:r>
              <a:rPr lang="en-US" dirty="0"/>
              <a:t>Empty chemical or hazardous waste containers</a:t>
            </a:r>
            <a:endParaRPr lang="en-US" sz="1100" dirty="0"/>
          </a:p>
          <a:p>
            <a:pPr marL="628650" lvl="1" indent="-171450">
              <a:buFont typeface="Courier New" panose="02070309020205020404" pitchFamily="49" charset="0"/>
              <a:buChar char="o"/>
            </a:pPr>
            <a:r>
              <a:rPr lang="en-US" dirty="0"/>
              <a:t>Aerosol cans</a:t>
            </a:r>
            <a:endParaRPr lang="en-US" sz="1100" dirty="0"/>
          </a:p>
          <a:p>
            <a:pPr marL="628650" lvl="1" indent="-171450">
              <a:buFont typeface="Courier New" panose="02070309020205020404" pitchFamily="49" charset="0"/>
              <a:buChar char="o"/>
            </a:pPr>
            <a:r>
              <a:rPr lang="en-US" dirty="0"/>
              <a:t>Pesticides</a:t>
            </a:r>
            <a:endParaRPr lang="en-US" sz="1100" dirty="0"/>
          </a:p>
          <a:p>
            <a:endParaRPr lang="en-US" u="sng" dirty="0"/>
          </a:p>
          <a:p>
            <a:r>
              <a:rPr lang="en-US" u="sng" dirty="0"/>
              <a:t>Chemical Waste Containers</a:t>
            </a:r>
            <a:endParaRPr lang="en-US" sz="1100" dirty="0"/>
          </a:p>
          <a:p>
            <a:r>
              <a:rPr lang="en-US" dirty="0"/>
              <a:t>The following requirements apply to all waste containers.</a:t>
            </a:r>
            <a:endParaRPr lang="en-US" sz="1100" dirty="0"/>
          </a:p>
          <a:p>
            <a:pPr marL="628650" lvl="1" indent="-171450">
              <a:buFont typeface="Courier New" panose="02070309020205020404" pitchFamily="49" charset="0"/>
              <a:buChar char="o"/>
            </a:pPr>
            <a:r>
              <a:rPr lang="en-US" dirty="0"/>
              <a:t>Containers shall be compatible with the material they are designated to contain (22 CCR 66265.172).</a:t>
            </a:r>
            <a:endParaRPr lang="en-US" sz="1100" dirty="0"/>
          </a:p>
          <a:p>
            <a:pPr marL="1085850" lvl="2" indent="-171450">
              <a:buFont typeface="Wingdings" panose="05000000000000000000" pitchFamily="2" charset="2"/>
              <a:buChar char="§"/>
            </a:pPr>
            <a:r>
              <a:rPr lang="en-US" dirty="0"/>
              <a:t>Containers that are to be disposed of with the waste (‘lab packed’) must be (49 CFR 173.12(b)(2)(i)):</a:t>
            </a:r>
            <a:endParaRPr lang="en-US" sz="1100" dirty="0"/>
          </a:p>
          <a:p>
            <a:pPr marL="1543050" lvl="3" indent="-171450">
              <a:buFont typeface="Wingdings" panose="05000000000000000000" pitchFamily="2" charset="2"/>
              <a:buChar char="Ø"/>
            </a:pPr>
            <a:r>
              <a:rPr lang="en-US" dirty="0"/>
              <a:t>One (1) gallon or smaller for glass containers</a:t>
            </a:r>
            <a:endParaRPr lang="en-US" sz="1100" dirty="0"/>
          </a:p>
          <a:p>
            <a:pPr marL="1543050" lvl="3" indent="-171450">
              <a:buFont typeface="Wingdings" panose="05000000000000000000" pitchFamily="2" charset="2"/>
              <a:buChar char="Ø"/>
            </a:pPr>
            <a:r>
              <a:rPr lang="en-US" dirty="0"/>
              <a:t>Less than 5.3 gallons for plastic (20 L)</a:t>
            </a:r>
            <a:endParaRPr lang="en-US" sz="1100" dirty="0"/>
          </a:p>
          <a:p>
            <a:pPr marL="1543050" lvl="3" indent="-171450">
              <a:buFont typeface="Wingdings" panose="05000000000000000000" pitchFamily="2" charset="2"/>
              <a:buChar char="Ø"/>
            </a:pPr>
            <a:r>
              <a:rPr lang="en-US" dirty="0"/>
              <a:t>Have secure, tight-fitting lids, preferably threaded, that do not react or degrade with the waste class within.</a:t>
            </a:r>
            <a:endParaRPr lang="en-US" sz="1100" dirty="0"/>
          </a:p>
          <a:p>
            <a:pPr marL="628650" lvl="1" indent="-171450">
              <a:buFont typeface="Courier New" panose="02070309020205020404" pitchFamily="49" charset="0"/>
              <a:buChar char="o"/>
            </a:pPr>
            <a:r>
              <a:rPr lang="en-US" dirty="0"/>
              <a:t>Containers shall prevent the leakage of liquid, solid materials, or vapors.</a:t>
            </a:r>
            <a:endParaRPr lang="en-US" sz="1100" dirty="0"/>
          </a:p>
          <a:p>
            <a:pPr marL="628650" lvl="1" indent="-171450">
              <a:buFont typeface="Courier New" panose="02070309020205020404" pitchFamily="49" charset="0"/>
              <a:buChar char="o"/>
            </a:pPr>
            <a:r>
              <a:rPr lang="en-US" dirty="0"/>
              <a:t>All containers shall have appropriate lids that close securely.</a:t>
            </a:r>
            <a:endParaRPr lang="en-US" sz="1100" dirty="0"/>
          </a:p>
          <a:p>
            <a:pPr marL="1085850" lvl="2" indent="-171450">
              <a:buFont typeface="Wingdings" panose="05000000000000000000" pitchFamily="2" charset="2"/>
              <a:buChar char="§"/>
            </a:pPr>
            <a:r>
              <a:rPr lang="en-US" u="sng" dirty="0"/>
              <a:t>Lids are to remain in place unless waste is actively being added or removed from the container</a:t>
            </a:r>
            <a:r>
              <a:rPr lang="en-US" dirty="0"/>
              <a:t>.</a:t>
            </a:r>
            <a:endParaRPr lang="en-US" sz="1100" dirty="0"/>
          </a:p>
          <a:p>
            <a:pPr marL="628650" lvl="1" indent="-171450">
              <a:buFont typeface="Courier New" panose="02070309020205020404" pitchFamily="49" charset="0"/>
              <a:buChar char="o"/>
            </a:pPr>
            <a:r>
              <a:rPr lang="en-US" dirty="0"/>
              <a:t>Funnels can be used to facilitate adding waste to the containers. </a:t>
            </a:r>
            <a:endParaRPr lang="en-US" sz="1100" dirty="0"/>
          </a:p>
          <a:p>
            <a:pPr marL="1085850" lvl="2" indent="-171450">
              <a:buFont typeface="Wingdings" panose="05000000000000000000" pitchFamily="2" charset="2"/>
              <a:buChar char="§"/>
            </a:pPr>
            <a:r>
              <a:rPr lang="en-US" dirty="0"/>
              <a:t>Funnels shall either have self-closing lids or be removed when waste is not being added. Container must be closed when funnel is removed.</a:t>
            </a:r>
            <a:endParaRPr lang="en-US" sz="1100" dirty="0"/>
          </a:p>
          <a:p>
            <a:pPr marL="628650" lvl="1" indent="-171450">
              <a:buFont typeface="Courier New" panose="02070309020205020404" pitchFamily="49" charset="0"/>
              <a:buChar char="o"/>
            </a:pPr>
            <a:r>
              <a:rPr lang="en-US" dirty="0"/>
              <a:t>Containers shall be clearly, visibly, and legibly labeled “Hazardous Waste.”</a:t>
            </a:r>
            <a:endParaRPr lang="en-US" sz="1100" dirty="0"/>
          </a:p>
          <a:p>
            <a:pPr marL="1085850" lvl="2" indent="-171450">
              <a:buFont typeface="Wingdings" panose="05000000000000000000" pitchFamily="2" charset="2"/>
              <a:buChar char="§"/>
            </a:pPr>
            <a:r>
              <a:rPr lang="en-US" dirty="0"/>
              <a:t>Labels shall be durably affixed to the container.</a:t>
            </a:r>
            <a:endParaRPr lang="en-US" sz="1100" dirty="0"/>
          </a:p>
          <a:p>
            <a:pPr marL="1085850" lvl="2" indent="-171450">
              <a:buFont typeface="Wingdings" panose="05000000000000000000" pitchFamily="2" charset="2"/>
              <a:buChar char="§"/>
            </a:pPr>
            <a:r>
              <a:rPr lang="en-US" dirty="0"/>
              <a:t>The following information shall be clearly and legibly entered on the label in blue or black ink:</a:t>
            </a:r>
            <a:endParaRPr lang="en-US" sz="1100" dirty="0"/>
          </a:p>
          <a:p>
            <a:pPr marL="1543050" lvl="3" indent="-171450">
              <a:buFont typeface="Wingdings" panose="05000000000000000000" pitchFamily="2" charset="2"/>
              <a:buChar char="Ø"/>
            </a:pPr>
            <a:r>
              <a:rPr lang="en-US" dirty="0"/>
              <a:t>List of chemical(s) being placed in container.</a:t>
            </a:r>
            <a:endParaRPr lang="en-US" sz="1100" dirty="0"/>
          </a:p>
          <a:p>
            <a:pPr marL="1543050" lvl="3" indent="-171450">
              <a:buFont typeface="Wingdings" panose="05000000000000000000" pitchFamily="2" charset="2"/>
              <a:buChar char="Ø"/>
            </a:pPr>
            <a:r>
              <a:rPr lang="en-US" dirty="0"/>
              <a:t>EPA ID number</a:t>
            </a:r>
            <a:endParaRPr lang="en-US" sz="1100" dirty="0"/>
          </a:p>
          <a:p>
            <a:pPr marL="2000250" lvl="4" indent="-171450">
              <a:buFont typeface="Wingdings" panose="05000000000000000000" pitchFamily="2" charset="2"/>
              <a:buChar char="§"/>
            </a:pPr>
            <a:r>
              <a:rPr lang="en-US" dirty="0"/>
              <a:t>San Diego Mesa College HAS</a:t>
            </a:r>
            <a:r>
              <a:rPr lang="en-US" sz="1100" dirty="0"/>
              <a:t> </a:t>
            </a:r>
            <a:r>
              <a:rPr lang="en-US" dirty="0"/>
              <a:t>only one (1) unique EPA identification number, obtained by the State, to be used for tracking all generated waste. </a:t>
            </a:r>
            <a:endParaRPr lang="en-US" sz="1100" dirty="0"/>
          </a:p>
          <a:p>
            <a:pPr marL="1543050" lvl="3" indent="-171450">
              <a:buFont typeface="Wingdings" panose="05000000000000000000" pitchFamily="2" charset="2"/>
              <a:buChar char="Ø"/>
            </a:pPr>
            <a:r>
              <a:rPr lang="en-US" dirty="0"/>
              <a:t>Street address of Mesa College: 7250 Mesa College Dr. San Diego CA. 92111</a:t>
            </a:r>
            <a:endParaRPr lang="en-US" sz="1100" dirty="0"/>
          </a:p>
          <a:p>
            <a:pPr marL="1543050" lvl="3" indent="-171450">
              <a:buFont typeface="Wingdings" panose="05000000000000000000" pitchFamily="2" charset="2"/>
              <a:buChar char="Ø"/>
            </a:pPr>
            <a:r>
              <a:rPr lang="en-US" dirty="0"/>
              <a:t>Contact phone number: This phone number should be from the area/Department generating the waste.</a:t>
            </a:r>
            <a:endParaRPr lang="en-US" sz="1100" dirty="0"/>
          </a:p>
          <a:p>
            <a:pPr marL="1543050" lvl="3" indent="-171450">
              <a:buFont typeface="Wingdings" panose="05000000000000000000" pitchFamily="2" charset="2"/>
              <a:buChar char="Ø"/>
            </a:pPr>
            <a:r>
              <a:rPr lang="en-US" dirty="0"/>
              <a:t>Hazard class of waste.</a:t>
            </a:r>
            <a:endParaRPr lang="en-US" sz="1100" dirty="0"/>
          </a:p>
          <a:p>
            <a:pPr marL="1543050" lvl="3" indent="-171450">
              <a:buFont typeface="Wingdings" panose="05000000000000000000" pitchFamily="2" charset="2"/>
              <a:buChar char="Ø"/>
            </a:pPr>
            <a:r>
              <a:rPr lang="en-US" dirty="0"/>
              <a:t>Physical form of waste</a:t>
            </a:r>
            <a:endParaRPr lang="en-US" sz="1100" dirty="0"/>
          </a:p>
          <a:p>
            <a:pPr marL="1543050" lvl="3" indent="-171450">
              <a:buFont typeface="Wingdings" panose="05000000000000000000" pitchFamily="2" charset="2"/>
              <a:buChar char="Ø"/>
            </a:pPr>
            <a:r>
              <a:rPr lang="en-US" dirty="0"/>
              <a:t>Date the first waste was placed into the container</a:t>
            </a:r>
            <a:endParaRPr lang="en-US" sz="1100" dirty="0"/>
          </a:p>
          <a:p>
            <a:pPr marL="628650" lvl="1" indent="-171450">
              <a:buFont typeface="Courier New" panose="02070309020205020404" pitchFamily="49" charset="0"/>
              <a:buChar char="o"/>
            </a:pPr>
            <a:r>
              <a:rPr lang="en-US" dirty="0"/>
              <a:t>Unused portions of chemicals can be disposed of in their original containers as long as the container is properly labeled as hazardous waste.</a:t>
            </a:r>
            <a:endParaRPr lang="en-US" sz="1100" dirty="0"/>
          </a:p>
          <a:p>
            <a:endParaRPr lang="en-US" u="sng" dirty="0"/>
          </a:p>
          <a:p>
            <a:r>
              <a:rPr lang="en-US" u="sng" dirty="0"/>
              <a:t>Chemical Waste Storage Facilities (8 CCR 5534, 22 CCR 66261, 22 CCR 66262, 40 CFR 262.34)</a:t>
            </a:r>
            <a:endParaRPr lang="en-US" sz="1100" dirty="0"/>
          </a:p>
          <a:p>
            <a:pPr marL="628650" lvl="1" indent="-171450">
              <a:buFont typeface="Courier New" panose="02070309020205020404" pitchFamily="49" charset="0"/>
              <a:buChar char="o"/>
            </a:pPr>
            <a:r>
              <a:rPr lang="en-US" dirty="0"/>
              <a:t>Point of Generation Accumulation Areas</a:t>
            </a:r>
            <a:endParaRPr lang="en-US" sz="1100" dirty="0"/>
          </a:p>
          <a:p>
            <a:pPr marL="1085850" lvl="2" indent="-171450">
              <a:buFont typeface="Wingdings" panose="05000000000000000000" pitchFamily="2" charset="2"/>
              <a:buChar char="§"/>
            </a:pPr>
            <a:r>
              <a:rPr lang="en-US" dirty="0"/>
              <a:t>Accumulation areas shall</a:t>
            </a:r>
            <a:endParaRPr lang="en-US" sz="1100" dirty="0"/>
          </a:p>
          <a:p>
            <a:pPr marL="1543050" lvl="3" indent="-171450">
              <a:buFont typeface="Wingdings" panose="05000000000000000000" pitchFamily="2" charset="2"/>
              <a:buChar char="Ø"/>
            </a:pPr>
            <a:r>
              <a:rPr lang="en-US" dirty="0"/>
              <a:t>Be locked to prevent unauthorized access.</a:t>
            </a:r>
            <a:endParaRPr lang="en-US" sz="1100" dirty="0"/>
          </a:p>
          <a:p>
            <a:pPr marL="1543050" lvl="3" indent="-171450">
              <a:buFont typeface="Wingdings" panose="05000000000000000000" pitchFamily="2" charset="2"/>
              <a:buChar char="Ø"/>
            </a:pPr>
            <a:r>
              <a:rPr lang="en-US" dirty="0"/>
              <a:t>Be labeled on the exterior as containing hazardous waste.</a:t>
            </a:r>
            <a:endParaRPr lang="en-US" sz="1100" dirty="0"/>
          </a:p>
          <a:p>
            <a:pPr marL="1543050" lvl="3" indent="-171450">
              <a:buFont typeface="Wingdings" panose="05000000000000000000" pitchFamily="2" charset="2"/>
              <a:buChar char="Ø"/>
            </a:pPr>
            <a:r>
              <a:rPr lang="en-US" dirty="0"/>
              <a:t>Be marked with an NFPA 704 hazard warning label.</a:t>
            </a:r>
            <a:endParaRPr lang="en-US" sz="1100" dirty="0"/>
          </a:p>
          <a:p>
            <a:pPr marL="1543050" lvl="3" indent="-171450">
              <a:buFont typeface="Wingdings" panose="05000000000000000000" pitchFamily="2" charset="2"/>
              <a:buChar char="Ø"/>
            </a:pPr>
            <a:r>
              <a:rPr lang="en-US" dirty="0"/>
              <a:t>Have adequate ventilation </a:t>
            </a:r>
            <a:endParaRPr lang="en-US" sz="1100" dirty="0"/>
          </a:p>
          <a:p>
            <a:pPr marL="1543050" lvl="3" indent="-171450">
              <a:buFont typeface="Wingdings" panose="05000000000000000000" pitchFamily="2" charset="2"/>
              <a:buChar char="Ø"/>
            </a:pPr>
            <a:r>
              <a:rPr lang="en-US" dirty="0"/>
              <a:t>Have adequate and appropriate storage for hazardous waste containers.</a:t>
            </a:r>
            <a:endParaRPr lang="en-US" sz="1100" dirty="0"/>
          </a:p>
          <a:p>
            <a:pPr marL="1543050" lvl="3" indent="-171450">
              <a:buFont typeface="Wingdings" panose="05000000000000000000" pitchFamily="2" charset="2"/>
              <a:buChar char="Ø"/>
            </a:pPr>
            <a:r>
              <a:rPr lang="en-US" dirty="0"/>
              <a:t>Have containers placed in or on a means of secondary containment in the event of spills or leaks.</a:t>
            </a:r>
            <a:endParaRPr lang="en-US" sz="1100" dirty="0"/>
          </a:p>
          <a:p>
            <a:pPr marL="1085850" lvl="2" indent="-171450">
              <a:buFont typeface="Wingdings" panose="05000000000000000000" pitchFamily="2" charset="2"/>
              <a:buChar char="§"/>
            </a:pPr>
            <a:r>
              <a:rPr lang="en-US" dirty="0"/>
              <a:t>Waste of similar hazard classification may be consolidated only if the exact composition is known and compatibility has been assessed by a competent person. </a:t>
            </a:r>
            <a:endParaRPr lang="en-US" sz="1100" dirty="0"/>
          </a:p>
          <a:p>
            <a:pPr marL="1543050" lvl="3" indent="-171450">
              <a:buFont typeface="Wingdings" panose="05000000000000000000" pitchFamily="2" charset="2"/>
              <a:buChar char="Ø"/>
            </a:pPr>
            <a:r>
              <a:rPr lang="en-US" dirty="0"/>
              <a:t>In this instance, a competent person is a person with knowledge of the chemical and physical properties of all substances to be combined as well as any potential reactions </a:t>
            </a:r>
            <a:endParaRPr lang="en-US" sz="1100" dirty="0"/>
          </a:p>
          <a:p>
            <a:pPr marL="1543050" lvl="3" indent="-171450">
              <a:buFont typeface="Wingdings" panose="05000000000000000000" pitchFamily="2" charset="2"/>
              <a:buChar char="Ø"/>
            </a:pPr>
            <a:r>
              <a:rPr lang="en-US" dirty="0"/>
              <a:t>Chemicals with the following properties will not be consolidated or combined with any other chemicals:</a:t>
            </a:r>
            <a:endParaRPr lang="en-US" sz="1100" dirty="0"/>
          </a:p>
          <a:p>
            <a:pPr marL="2000250" lvl="4" indent="-171450">
              <a:buFont typeface="Wingdings" panose="05000000000000000000" pitchFamily="2" charset="2"/>
              <a:buChar char="§"/>
            </a:pPr>
            <a:r>
              <a:rPr lang="en-US" dirty="0"/>
              <a:t>Pyrophoric</a:t>
            </a:r>
            <a:endParaRPr lang="en-US" sz="1100" dirty="0"/>
          </a:p>
          <a:p>
            <a:pPr marL="2000250" lvl="4" indent="-171450">
              <a:buFont typeface="Wingdings" panose="05000000000000000000" pitchFamily="2" charset="2"/>
              <a:buChar char="§"/>
            </a:pPr>
            <a:r>
              <a:rPr lang="en-US" dirty="0"/>
              <a:t>Water reactive</a:t>
            </a:r>
            <a:endParaRPr lang="en-US" sz="1100" dirty="0"/>
          </a:p>
          <a:p>
            <a:pPr marL="2000250" lvl="4" indent="-171450">
              <a:buFont typeface="Wingdings" panose="05000000000000000000" pitchFamily="2" charset="2"/>
              <a:buChar char="§"/>
            </a:pPr>
            <a:r>
              <a:rPr lang="en-US" dirty="0"/>
              <a:t>Organic peroxides</a:t>
            </a:r>
            <a:endParaRPr lang="en-US" sz="1100" dirty="0"/>
          </a:p>
          <a:p>
            <a:pPr marL="2000250" lvl="4" indent="-171450">
              <a:buFont typeface="Wingdings" panose="05000000000000000000" pitchFamily="2" charset="2"/>
              <a:buChar char="§"/>
            </a:pPr>
            <a:r>
              <a:rPr lang="en-US" dirty="0"/>
              <a:t>Self-reactive</a:t>
            </a:r>
            <a:endParaRPr lang="en-US" sz="1100" dirty="0"/>
          </a:p>
          <a:p>
            <a:pPr marL="2000250" lvl="4" indent="-171450">
              <a:buFont typeface="Wingdings" panose="05000000000000000000" pitchFamily="2" charset="2"/>
              <a:buChar char="§"/>
            </a:pPr>
            <a:r>
              <a:rPr lang="en-US" dirty="0"/>
              <a:t>Flammable solids.</a:t>
            </a:r>
            <a:endParaRPr lang="en-US" sz="1100" dirty="0"/>
          </a:p>
          <a:p>
            <a:pPr marL="1543050" lvl="3" indent="-171450">
              <a:buFont typeface="Wingdings" panose="05000000000000000000" pitchFamily="2" charset="2"/>
              <a:buChar char="Ø"/>
            </a:pPr>
            <a:r>
              <a:rPr lang="en-US" dirty="0"/>
              <a:t>The accumulation start date is the date the waste was originally placed into its first container, not when it was consolidated.</a:t>
            </a:r>
            <a:endParaRPr lang="en-US" sz="1100" dirty="0"/>
          </a:p>
          <a:p>
            <a:pPr marL="1543050" lvl="3" indent="-171450">
              <a:buFont typeface="Wingdings" panose="05000000000000000000" pitchFamily="2" charset="2"/>
              <a:buChar char="Ø"/>
            </a:pPr>
            <a:r>
              <a:rPr lang="en-US" dirty="0"/>
              <a:t>Consolidation is only allowed in areas that are properly ventilated or in chemical fume hoods.</a:t>
            </a:r>
            <a:endParaRPr lang="en-US" sz="1100" dirty="0"/>
          </a:p>
          <a:p>
            <a:pPr marL="1085850" lvl="2" indent="-171450">
              <a:buFont typeface="Wingdings" panose="05000000000000000000" pitchFamily="2" charset="2"/>
              <a:buChar char="§"/>
            </a:pPr>
            <a:r>
              <a:rPr lang="en-US" dirty="0"/>
              <a:t>Wastes shall not be treated, neutralized, or intentionally mixed in an attempt to render the waste less- or non-hazardous.</a:t>
            </a:r>
            <a:endParaRPr lang="en-US" sz="1100" dirty="0"/>
          </a:p>
          <a:p>
            <a:pPr marL="1085850" lvl="2" indent="-171450">
              <a:buFont typeface="Wingdings" panose="05000000000000000000" pitchFamily="2" charset="2"/>
              <a:buChar char="§"/>
            </a:pPr>
            <a:r>
              <a:rPr lang="en-US" dirty="0"/>
              <a:t>Waste containers shall be removed from the classrooms when the containers are approximately ¾ full.</a:t>
            </a:r>
            <a:endParaRPr lang="en-US" sz="1100" dirty="0"/>
          </a:p>
          <a:p>
            <a:pPr marL="1085850" lvl="2" indent="-171450">
              <a:buFont typeface="Wingdings" panose="05000000000000000000" pitchFamily="2" charset="2"/>
              <a:buChar char="§"/>
            </a:pPr>
            <a:r>
              <a:rPr lang="en-US" dirty="0"/>
              <a:t>Instructional laboratories that contain waste shall be locked or otherwise have access restricted when class is not in session; otherwise, the waste containers shall be removed.</a:t>
            </a:r>
            <a:endParaRPr lang="en-US" sz="1100" dirty="0"/>
          </a:p>
          <a:p>
            <a:endParaRPr lang="en-US" u="sng" dirty="0"/>
          </a:p>
          <a:p>
            <a:r>
              <a:rPr lang="en-US" u="sng" dirty="0"/>
              <a:t>Hazardous Waste Profiles</a:t>
            </a:r>
            <a:endParaRPr lang="en-US" sz="1100" dirty="0"/>
          </a:p>
          <a:p>
            <a:r>
              <a:rPr lang="en-US" dirty="0"/>
              <a:t>Hazardous waste profiles are records that delineate the content and associated hazard characteristics of a particular waste stream.</a:t>
            </a:r>
            <a:endParaRPr lang="en-US" sz="1100" dirty="0"/>
          </a:p>
          <a:p>
            <a:pPr marL="628650" lvl="1" indent="-171450">
              <a:buFont typeface="Courier New" panose="02070309020205020404" pitchFamily="49" charset="0"/>
              <a:buChar char="o"/>
            </a:pPr>
            <a:r>
              <a:rPr lang="en-US" dirty="0"/>
              <a:t>Each Department, that generates hazardous waste, can create and will maintain their departments waste profiles with the contracted hauler.</a:t>
            </a:r>
            <a:endParaRPr lang="en-US" sz="1100" dirty="0"/>
          </a:p>
          <a:p>
            <a:pPr marL="628650" lvl="1" indent="-171450">
              <a:buFont typeface="Courier New" panose="02070309020205020404" pitchFamily="49" charset="0"/>
              <a:buChar char="o"/>
            </a:pPr>
            <a:r>
              <a:rPr lang="en-US" dirty="0"/>
              <a:t>Hazardous waste profiles must accurately reflect the waste in any particular container.</a:t>
            </a:r>
            <a:endParaRPr lang="en-US" sz="1100" dirty="0"/>
          </a:p>
          <a:p>
            <a:pPr marL="628650" lvl="1" indent="-171450">
              <a:buFont typeface="Courier New" panose="02070309020205020404" pitchFamily="49" charset="0"/>
              <a:buChar char="o"/>
            </a:pPr>
            <a:r>
              <a:rPr lang="en-US" dirty="0"/>
              <a:t>Profiles may be reviewed by the hazardous waste contractor.</a:t>
            </a:r>
            <a:endParaRPr lang="en-US" sz="1100" dirty="0"/>
          </a:p>
          <a:p>
            <a:pPr marL="628650" lvl="1" indent="-171450">
              <a:buFont typeface="Courier New" panose="02070309020205020404" pitchFamily="49" charset="0"/>
              <a:buChar char="o"/>
            </a:pPr>
            <a:r>
              <a:rPr lang="en-US" dirty="0"/>
              <a:t>Profiles must be updated annually or whenever there is a change before the waste can be removed from the College.</a:t>
            </a:r>
            <a:endParaRPr lang="en-US" sz="1100" dirty="0"/>
          </a:p>
          <a:p>
            <a:endParaRPr lang="en-US" u="sng" dirty="0"/>
          </a:p>
          <a:p>
            <a:r>
              <a:rPr lang="en-US" u="sng" dirty="0"/>
              <a:t>Hazardous Waste Manifest</a:t>
            </a:r>
            <a:endParaRPr lang="en-US" sz="1100" dirty="0"/>
          </a:p>
          <a:p>
            <a:r>
              <a:rPr lang="en-US" dirty="0"/>
              <a:t>A manifest is a tracking document that is used to identify the owner of hazardous wastes throughout </a:t>
            </a:r>
            <a:r>
              <a:rPr lang="en-US" dirty="0" err="1"/>
              <a:t>thegeneration</a:t>
            </a:r>
            <a:r>
              <a:rPr lang="en-US" dirty="0"/>
              <a:t>, transportation and disposal process (49 CFR 172.204). </a:t>
            </a:r>
            <a:endParaRPr lang="en-US" sz="1100" dirty="0"/>
          </a:p>
          <a:p>
            <a:pPr marL="628650" lvl="1" indent="-171450">
              <a:buFont typeface="Courier New" panose="02070309020205020404" pitchFamily="49" charset="0"/>
              <a:buChar char="o"/>
            </a:pPr>
            <a:r>
              <a:rPr lang="en-US" dirty="0"/>
              <a:t>For Mesa College the Hazardous Waste Manifest is filled out by the waste hauler Clean Harbors. </a:t>
            </a:r>
            <a:endParaRPr lang="en-US" sz="1100" dirty="0"/>
          </a:p>
          <a:p>
            <a:pPr marL="1085850" lvl="2" indent="-171450">
              <a:buFont typeface="Wingdings" panose="05000000000000000000" pitchFamily="2" charset="2"/>
              <a:buChar char="§"/>
            </a:pPr>
            <a:r>
              <a:rPr lang="en-US" dirty="0"/>
              <a:t>The Manifest should be signed by a San Diego Mesa College representative, preferably the appointed department hazardous waste lead, or by the OEHS Coordinator or the Campus Chemical Hygiene Officer </a:t>
            </a:r>
            <a:endParaRPr lang="en-US" sz="1100" dirty="0"/>
          </a:p>
          <a:p>
            <a:pPr marL="1543050" lvl="3" indent="-171450">
              <a:buFont typeface="Wingdings" panose="05000000000000000000" pitchFamily="2" charset="2"/>
              <a:buChar char="Ø"/>
            </a:pPr>
            <a:r>
              <a:rPr lang="en-US" dirty="0"/>
              <a:t>The campus representative must receive US Department of Transportation or Title 22 training before they can sign a manifest (49 CFR 172.704).</a:t>
            </a:r>
            <a:endParaRPr lang="en-US" sz="1100" dirty="0"/>
          </a:p>
          <a:p>
            <a:pPr marL="2000250" lvl="4" indent="-171450">
              <a:buFont typeface="Wingdings" panose="05000000000000000000" pitchFamily="2" charset="2"/>
              <a:buChar char="§"/>
            </a:pPr>
            <a:r>
              <a:rPr lang="en-US" dirty="0"/>
              <a:t>Refresher training must be completed every three (3) years.</a:t>
            </a:r>
            <a:endParaRPr lang="en-US" sz="1100" dirty="0"/>
          </a:p>
          <a:p>
            <a:pPr marL="1085850" lvl="2" indent="-171450">
              <a:buFont typeface="Wingdings" panose="05000000000000000000" pitchFamily="2" charset="2"/>
              <a:buChar char="§"/>
            </a:pPr>
            <a:r>
              <a:rPr lang="en-US" dirty="0"/>
              <a:t>The campus representative will receive a copy of the manifest by the hauler. </a:t>
            </a:r>
            <a:endParaRPr lang="en-US" sz="1100" dirty="0"/>
          </a:p>
          <a:p>
            <a:pPr marL="1543050" lvl="3" indent="-171450">
              <a:buFont typeface="Wingdings" panose="05000000000000000000" pitchFamily="2" charset="2"/>
              <a:buChar char="Ø"/>
            </a:pPr>
            <a:r>
              <a:rPr lang="en-US" dirty="0"/>
              <a:t>A copy of this manifest must be sent, by the appointed department hazardous waste lead, within thirty (30) days of shipment to:</a:t>
            </a:r>
            <a:endParaRPr lang="en-US" sz="1100" dirty="0"/>
          </a:p>
          <a:p>
            <a:pPr marL="2000250" lvl="4" indent="-171450">
              <a:buFont typeface="Wingdings" panose="05000000000000000000" pitchFamily="2" charset="2"/>
              <a:buChar char="§"/>
            </a:pPr>
            <a:r>
              <a:rPr lang="en-US" dirty="0"/>
              <a:t>Department of Toxic Substances Control, P.O. Box 400, Sacramento, CA 95812-0400.</a:t>
            </a:r>
            <a:endParaRPr lang="en-US" sz="1100" dirty="0"/>
          </a:p>
          <a:p>
            <a:pPr marL="1543050" lvl="3" indent="-171450">
              <a:buFont typeface="Wingdings" panose="05000000000000000000" pitchFamily="2" charset="2"/>
              <a:buChar char="Ø"/>
            </a:pPr>
            <a:r>
              <a:rPr lang="en-US" dirty="0"/>
              <a:t>An additional copy must be forwarded to the Campus OEHS Coordinator.</a:t>
            </a:r>
            <a:endParaRPr lang="en-US" sz="1100" dirty="0"/>
          </a:p>
          <a:p>
            <a:pPr marL="1085850" lvl="2" indent="-171450">
              <a:buFont typeface="Wingdings" panose="05000000000000000000" pitchFamily="2" charset="2"/>
              <a:buChar char="§"/>
            </a:pPr>
            <a:r>
              <a:rPr lang="en-US" dirty="0"/>
              <a:t>A final copy will be sent or available to San Diego Mesa College upon receipt at the final waste handling destination. </a:t>
            </a:r>
            <a:endParaRPr lang="en-US" sz="1100" dirty="0"/>
          </a:p>
          <a:p>
            <a:pPr marL="1085850" lvl="2" indent="-171450">
              <a:buFont typeface="Wingdings" panose="05000000000000000000" pitchFamily="2" charset="2"/>
              <a:buChar char="§"/>
            </a:pPr>
            <a:r>
              <a:rPr lang="en-US" dirty="0"/>
              <a:t>The manifests signed by the TSDF must be kept for three (3) years.</a:t>
            </a:r>
            <a:endParaRPr lang="en-US" sz="1100" dirty="0"/>
          </a:p>
          <a:p>
            <a:pPr marL="1543050" lvl="3" indent="-171450">
              <a:buFont typeface="Wingdings" panose="05000000000000000000" pitchFamily="2" charset="2"/>
              <a:buChar char="Ø"/>
            </a:pPr>
            <a:r>
              <a:rPr lang="en-US" dirty="0"/>
              <a:t>The Campus OEHS Coordinator or their designee is responsible for retaining all copies of the final manifests.</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25</a:t>
            </a:fld>
            <a:endParaRPr lang="en-US"/>
          </a:p>
        </p:txBody>
      </p:sp>
    </p:spTree>
    <p:extLst>
      <p:ext uri="{BB962C8B-B14F-4D97-AF65-F5344CB8AC3E}">
        <p14:creationId xmlns:p14="http://schemas.microsoft.com/office/powerpoint/2010/main" val="41424285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Hazardous Chemical Waste </a:t>
            </a:r>
            <a:endParaRPr lang="en-US" sz="1100" dirty="0"/>
          </a:p>
          <a:p>
            <a:endParaRPr lang="en-US" dirty="0"/>
          </a:p>
          <a:p>
            <a:r>
              <a:rPr lang="en-US" dirty="0"/>
              <a:t>San Diego Mesa College generates both liquid and solid hazardous waste. The waste must be removed from the site before the 90th day from the listed start date on the individual container.  The waste is then transported by a hazardous waste contractor for treatment or disposal at an appropriately licensed facility. </a:t>
            </a:r>
            <a:endParaRPr lang="en-US" sz="1100" dirty="0"/>
          </a:p>
          <a:p>
            <a:endParaRPr lang="en-US" u="sng" dirty="0"/>
          </a:p>
          <a:p>
            <a:r>
              <a:rPr lang="en-US" u="sng" dirty="0"/>
              <a:t>Chemical Waste</a:t>
            </a:r>
            <a:endParaRPr lang="en-US" sz="1100" dirty="0"/>
          </a:p>
          <a:p>
            <a:pPr marL="628650" lvl="1" indent="-171450">
              <a:buFont typeface="Courier New" panose="02070309020205020404" pitchFamily="49" charset="0"/>
              <a:buChar char="o"/>
            </a:pPr>
            <a:r>
              <a:rPr lang="en-US" dirty="0"/>
              <a:t>The waste in the storage area shall be segregated and separated by hazard class and placed into containers that are no larger than 5 Gallons. </a:t>
            </a:r>
            <a:endParaRPr lang="en-US" sz="1100" dirty="0"/>
          </a:p>
          <a:p>
            <a:pPr marL="1085850" lvl="2" indent="-171450">
              <a:buFont typeface="Wingdings" panose="05000000000000000000" pitchFamily="2" charset="2"/>
              <a:buChar char="§"/>
            </a:pPr>
            <a:r>
              <a:rPr lang="en-US" dirty="0"/>
              <a:t>Waste shall be separated into at least the following hazard classes in separate containers:</a:t>
            </a:r>
            <a:endParaRPr lang="en-US" sz="1100" dirty="0"/>
          </a:p>
          <a:p>
            <a:pPr marL="1543050" lvl="3" indent="-171450">
              <a:buFont typeface="Wingdings" panose="05000000000000000000" pitchFamily="2" charset="2"/>
              <a:buChar char="Ø"/>
            </a:pPr>
            <a:r>
              <a:rPr lang="en-US" dirty="0"/>
              <a:t>Ignitable (22 CCR 66261.21)</a:t>
            </a:r>
            <a:endParaRPr lang="en-US" sz="1100" dirty="0"/>
          </a:p>
          <a:p>
            <a:pPr marL="1543050" lvl="3" indent="-171450">
              <a:buFont typeface="Wingdings" panose="05000000000000000000" pitchFamily="2" charset="2"/>
              <a:buChar char="Ø"/>
            </a:pPr>
            <a:r>
              <a:rPr lang="en-US" dirty="0"/>
              <a:t>Corrosive (22 CCR 66261.22)</a:t>
            </a:r>
            <a:endParaRPr lang="en-US" sz="1100" dirty="0"/>
          </a:p>
          <a:p>
            <a:pPr marL="1543050" lvl="3" indent="-171450">
              <a:buFont typeface="Wingdings" panose="05000000000000000000" pitchFamily="2" charset="2"/>
              <a:buChar char="Ø"/>
            </a:pPr>
            <a:r>
              <a:rPr lang="en-US" dirty="0"/>
              <a:t>Reactive (22 CCR 66261.23)</a:t>
            </a:r>
            <a:endParaRPr lang="en-US" sz="1100" dirty="0"/>
          </a:p>
          <a:p>
            <a:pPr marL="1543050" lvl="3" indent="-171450">
              <a:buFont typeface="Wingdings" panose="05000000000000000000" pitchFamily="2" charset="2"/>
              <a:buChar char="Ø"/>
            </a:pPr>
            <a:r>
              <a:rPr lang="en-US" dirty="0"/>
              <a:t>Toxic (22 CCR 66261.24)</a:t>
            </a:r>
            <a:endParaRPr lang="en-US" sz="1100" dirty="0"/>
          </a:p>
          <a:p>
            <a:pPr marL="1543050" lvl="3" indent="-171450">
              <a:buFont typeface="Wingdings" panose="05000000000000000000" pitchFamily="2" charset="2"/>
              <a:buChar char="Ø"/>
            </a:pPr>
            <a:r>
              <a:rPr lang="en-US" dirty="0"/>
              <a:t>Other waste categories may be designated by the Departments as appropriate.</a:t>
            </a:r>
            <a:endParaRPr lang="en-US" sz="1100" dirty="0"/>
          </a:p>
          <a:p>
            <a:pPr marL="628650" lvl="1" indent="-171450">
              <a:buFont typeface="Courier New" panose="02070309020205020404" pitchFamily="49" charset="0"/>
              <a:buChar char="o"/>
            </a:pPr>
            <a:r>
              <a:rPr lang="en-US" dirty="0"/>
              <a:t>Separate containers shall be used for solid waste, each liquid waste category, and containerized waste for each hazard class (22 CCR 66262).</a:t>
            </a:r>
            <a:endParaRPr lang="en-US" sz="1100" dirty="0"/>
          </a:p>
          <a:p>
            <a:pPr marL="628650" lvl="1" indent="-171450">
              <a:buFont typeface="Courier New" panose="02070309020205020404" pitchFamily="49" charset="0"/>
              <a:buChar char="o"/>
            </a:pPr>
            <a:r>
              <a:rPr lang="en-US" dirty="0"/>
              <a:t>Waste of similar hazard classification may be consolidated into larger containers.  </a:t>
            </a:r>
            <a:endParaRPr lang="en-US" sz="1100" dirty="0"/>
          </a:p>
          <a:p>
            <a:pPr marL="1085850" lvl="2" indent="-171450">
              <a:buFont typeface="Wingdings" panose="05000000000000000000" pitchFamily="2" charset="2"/>
              <a:buChar char="§"/>
            </a:pPr>
            <a:r>
              <a:rPr lang="en-US" dirty="0"/>
              <a:t>‘Consolidation’ refers to the practice of emptying smaller containers into a larger container to combine liquid or solid wastes into a single container..</a:t>
            </a:r>
            <a:endParaRPr lang="en-US" sz="1100" dirty="0"/>
          </a:p>
          <a:p>
            <a:pPr marL="628650" lvl="1" indent="-171450">
              <a:buFont typeface="Courier New" panose="02070309020205020404" pitchFamily="49" charset="0"/>
              <a:buChar char="o"/>
            </a:pPr>
            <a:r>
              <a:rPr lang="en-US" dirty="0"/>
              <a:t>Only compatible wastes can be placed in the same container.</a:t>
            </a:r>
            <a:endParaRPr lang="en-US" sz="1100" dirty="0"/>
          </a:p>
          <a:p>
            <a:pPr marL="628650" lvl="1" indent="-171450">
              <a:buFont typeface="Courier New" panose="02070309020205020404" pitchFamily="49" charset="0"/>
              <a:buChar char="o"/>
            </a:pPr>
            <a:r>
              <a:rPr lang="en-US" dirty="0"/>
              <a:t>Waste from different Departments shall not be consolidated.</a:t>
            </a:r>
            <a:endParaRPr lang="en-US" sz="1100" dirty="0"/>
          </a:p>
          <a:p>
            <a:endParaRPr lang="en-US" u="sng" dirty="0"/>
          </a:p>
          <a:p>
            <a:r>
              <a:rPr lang="en-US" u="sng" dirty="0"/>
              <a:t>Special Waste Classes</a:t>
            </a:r>
            <a:endParaRPr lang="en-US" sz="1100" dirty="0"/>
          </a:p>
          <a:p>
            <a:r>
              <a:rPr lang="en-US" dirty="0"/>
              <a:t>There are specific classes or types of hazardous waste that have additional labeling, packaging, handling, or storage requirements. See Appendix A in the CHP for additional details</a:t>
            </a:r>
            <a:endParaRPr lang="en-US" sz="1100" dirty="0"/>
          </a:p>
          <a:p>
            <a:pPr marL="628650" lvl="1" indent="-171450">
              <a:buFont typeface="Courier New" panose="02070309020205020404" pitchFamily="49" charset="0"/>
              <a:buChar char="o"/>
            </a:pPr>
            <a:r>
              <a:rPr lang="en-US" dirty="0"/>
              <a:t>Liquid paint.</a:t>
            </a:r>
            <a:endParaRPr lang="en-US" sz="1100" dirty="0"/>
          </a:p>
          <a:p>
            <a:pPr marL="628650" lvl="1" indent="-171450">
              <a:buFont typeface="Courier New" panose="02070309020205020404" pitchFamily="49" charset="0"/>
              <a:buChar char="o"/>
            </a:pPr>
            <a:r>
              <a:rPr lang="en-US" dirty="0"/>
              <a:t>Dry paint</a:t>
            </a:r>
            <a:endParaRPr lang="en-US" sz="1100" dirty="0"/>
          </a:p>
          <a:p>
            <a:pPr marL="628650" lvl="1" indent="-171450">
              <a:buFont typeface="Courier New" panose="02070309020205020404" pitchFamily="49" charset="0"/>
              <a:buChar char="o"/>
            </a:pPr>
            <a:r>
              <a:rPr lang="en-US" dirty="0"/>
              <a:t>Used oil</a:t>
            </a:r>
            <a:endParaRPr lang="en-US" sz="1100" dirty="0"/>
          </a:p>
          <a:p>
            <a:pPr marL="628650" lvl="1" indent="-171450">
              <a:buFont typeface="Courier New" panose="02070309020205020404" pitchFamily="49" charset="0"/>
              <a:buChar char="o"/>
            </a:pPr>
            <a:r>
              <a:rPr lang="en-US" dirty="0"/>
              <a:t>Used oil filters</a:t>
            </a:r>
            <a:endParaRPr lang="en-US" sz="1100" dirty="0"/>
          </a:p>
          <a:p>
            <a:pPr marL="628650" lvl="1" indent="-171450">
              <a:buFont typeface="Courier New" panose="02070309020205020404" pitchFamily="49" charset="0"/>
              <a:buChar char="o"/>
            </a:pPr>
            <a:r>
              <a:rPr lang="en-US" dirty="0"/>
              <a:t>Empty chemical or hazardous waste containers</a:t>
            </a:r>
            <a:endParaRPr lang="en-US" sz="1100" dirty="0"/>
          </a:p>
          <a:p>
            <a:pPr marL="628650" lvl="1" indent="-171450">
              <a:buFont typeface="Courier New" panose="02070309020205020404" pitchFamily="49" charset="0"/>
              <a:buChar char="o"/>
            </a:pPr>
            <a:r>
              <a:rPr lang="en-US" dirty="0"/>
              <a:t>Aerosol cans</a:t>
            </a:r>
            <a:endParaRPr lang="en-US" sz="1100" dirty="0"/>
          </a:p>
          <a:p>
            <a:pPr marL="628650" lvl="1" indent="-171450">
              <a:buFont typeface="Courier New" panose="02070309020205020404" pitchFamily="49" charset="0"/>
              <a:buChar char="o"/>
            </a:pPr>
            <a:r>
              <a:rPr lang="en-US" dirty="0"/>
              <a:t>Pesticides</a:t>
            </a:r>
            <a:endParaRPr lang="en-US" sz="1100" dirty="0"/>
          </a:p>
          <a:p>
            <a:endParaRPr lang="en-US" u="sng" dirty="0"/>
          </a:p>
          <a:p>
            <a:r>
              <a:rPr lang="en-US" u="sng" dirty="0"/>
              <a:t>Chemical Waste Containers</a:t>
            </a:r>
            <a:endParaRPr lang="en-US" sz="1100" dirty="0"/>
          </a:p>
          <a:p>
            <a:r>
              <a:rPr lang="en-US" dirty="0"/>
              <a:t>The following requirements apply to all waste containers.</a:t>
            </a:r>
            <a:endParaRPr lang="en-US" sz="1100" dirty="0"/>
          </a:p>
          <a:p>
            <a:pPr marL="628650" lvl="1" indent="-171450">
              <a:buFont typeface="Courier New" panose="02070309020205020404" pitchFamily="49" charset="0"/>
              <a:buChar char="o"/>
            </a:pPr>
            <a:r>
              <a:rPr lang="en-US" dirty="0"/>
              <a:t>Containers shall be compatible with the material they are designated to contain (22 CCR 66265.172).</a:t>
            </a:r>
            <a:endParaRPr lang="en-US" sz="1100" dirty="0"/>
          </a:p>
          <a:p>
            <a:pPr marL="1085850" lvl="2" indent="-171450">
              <a:buFont typeface="Wingdings" panose="05000000000000000000" pitchFamily="2" charset="2"/>
              <a:buChar char="§"/>
            </a:pPr>
            <a:r>
              <a:rPr lang="en-US" dirty="0"/>
              <a:t>Containers that are to be disposed of with the waste (‘lab packed’) must be (49 CFR 173.12(b)(2)(i)):</a:t>
            </a:r>
            <a:endParaRPr lang="en-US" sz="1100" dirty="0"/>
          </a:p>
          <a:p>
            <a:pPr marL="1543050" lvl="3" indent="-171450">
              <a:buFont typeface="Wingdings" panose="05000000000000000000" pitchFamily="2" charset="2"/>
              <a:buChar char="Ø"/>
            </a:pPr>
            <a:r>
              <a:rPr lang="en-US" dirty="0"/>
              <a:t>One (1) gallon or smaller for glass containers</a:t>
            </a:r>
            <a:endParaRPr lang="en-US" sz="1100" dirty="0"/>
          </a:p>
          <a:p>
            <a:pPr marL="1543050" lvl="3" indent="-171450">
              <a:buFont typeface="Wingdings" panose="05000000000000000000" pitchFamily="2" charset="2"/>
              <a:buChar char="Ø"/>
            </a:pPr>
            <a:r>
              <a:rPr lang="en-US" dirty="0"/>
              <a:t>Less than 5.3 gallons for plastic (20 L)</a:t>
            </a:r>
            <a:endParaRPr lang="en-US" sz="1100" dirty="0"/>
          </a:p>
          <a:p>
            <a:pPr marL="1543050" lvl="3" indent="-171450">
              <a:buFont typeface="Wingdings" panose="05000000000000000000" pitchFamily="2" charset="2"/>
              <a:buChar char="Ø"/>
            </a:pPr>
            <a:r>
              <a:rPr lang="en-US" dirty="0"/>
              <a:t>Have secure, tight-fitting lids, preferably threaded, that do not react or degrade with the waste class within.</a:t>
            </a:r>
            <a:endParaRPr lang="en-US" sz="1100" dirty="0"/>
          </a:p>
          <a:p>
            <a:pPr marL="628650" lvl="1" indent="-171450">
              <a:buFont typeface="Courier New" panose="02070309020205020404" pitchFamily="49" charset="0"/>
              <a:buChar char="o"/>
            </a:pPr>
            <a:r>
              <a:rPr lang="en-US" dirty="0"/>
              <a:t>Containers shall prevent the leakage of liquid, solid materials, or vapors.</a:t>
            </a:r>
            <a:endParaRPr lang="en-US" sz="1100" dirty="0"/>
          </a:p>
          <a:p>
            <a:pPr marL="628650" lvl="1" indent="-171450">
              <a:buFont typeface="Courier New" panose="02070309020205020404" pitchFamily="49" charset="0"/>
              <a:buChar char="o"/>
            </a:pPr>
            <a:r>
              <a:rPr lang="en-US" dirty="0"/>
              <a:t>All containers shall have appropriate lids that close securely.</a:t>
            </a:r>
            <a:endParaRPr lang="en-US" sz="1100" dirty="0"/>
          </a:p>
          <a:p>
            <a:pPr marL="1085850" lvl="2" indent="-171450">
              <a:buFont typeface="Wingdings" panose="05000000000000000000" pitchFamily="2" charset="2"/>
              <a:buChar char="§"/>
            </a:pPr>
            <a:r>
              <a:rPr lang="en-US" u="sng" dirty="0"/>
              <a:t>Lids are to remain in place unless waste is actively being added or removed from the container</a:t>
            </a:r>
            <a:r>
              <a:rPr lang="en-US" dirty="0"/>
              <a:t>.</a:t>
            </a:r>
            <a:endParaRPr lang="en-US" sz="1100" dirty="0"/>
          </a:p>
          <a:p>
            <a:pPr marL="628650" lvl="1" indent="-171450">
              <a:buFont typeface="Courier New" panose="02070309020205020404" pitchFamily="49" charset="0"/>
              <a:buChar char="o"/>
            </a:pPr>
            <a:r>
              <a:rPr lang="en-US" dirty="0"/>
              <a:t>Funnels can be used to facilitate adding waste to the containers. </a:t>
            </a:r>
            <a:endParaRPr lang="en-US" sz="1100" dirty="0"/>
          </a:p>
          <a:p>
            <a:pPr marL="1085850" lvl="2" indent="-171450">
              <a:buFont typeface="Wingdings" panose="05000000000000000000" pitchFamily="2" charset="2"/>
              <a:buChar char="§"/>
            </a:pPr>
            <a:r>
              <a:rPr lang="en-US" dirty="0"/>
              <a:t>Funnels shall either have self-closing lids or be removed when waste is not being added. Container must be closed when funnel is removed.</a:t>
            </a:r>
            <a:endParaRPr lang="en-US" sz="1100" dirty="0"/>
          </a:p>
          <a:p>
            <a:pPr marL="628650" lvl="1" indent="-171450">
              <a:buFont typeface="Courier New" panose="02070309020205020404" pitchFamily="49" charset="0"/>
              <a:buChar char="o"/>
            </a:pPr>
            <a:r>
              <a:rPr lang="en-US" dirty="0"/>
              <a:t>Containers shall be clearly, visibly, and legibly labeled “Hazardous Waste.”</a:t>
            </a:r>
            <a:endParaRPr lang="en-US" sz="1100" dirty="0"/>
          </a:p>
          <a:p>
            <a:pPr marL="1085850" lvl="2" indent="-171450">
              <a:buFont typeface="Wingdings" panose="05000000000000000000" pitchFamily="2" charset="2"/>
              <a:buChar char="§"/>
            </a:pPr>
            <a:r>
              <a:rPr lang="en-US" dirty="0"/>
              <a:t>Labels shall be durably affixed to the container.</a:t>
            </a:r>
            <a:endParaRPr lang="en-US" sz="1100" dirty="0"/>
          </a:p>
          <a:p>
            <a:pPr marL="1085850" lvl="2" indent="-171450">
              <a:buFont typeface="Wingdings" panose="05000000000000000000" pitchFamily="2" charset="2"/>
              <a:buChar char="§"/>
            </a:pPr>
            <a:r>
              <a:rPr lang="en-US" dirty="0"/>
              <a:t>The following information shall be clearly and legibly entered on the label in blue or black ink:</a:t>
            </a:r>
            <a:endParaRPr lang="en-US" sz="1100" dirty="0"/>
          </a:p>
          <a:p>
            <a:pPr marL="1543050" lvl="3" indent="-171450">
              <a:buFont typeface="Wingdings" panose="05000000000000000000" pitchFamily="2" charset="2"/>
              <a:buChar char="Ø"/>
            </a:pPr>
            <a:r>
              <a:rPr lang="en-US" dirty="0"/>
              <a:t>List of chemical(s) being placed in container.</a:t>
            </a:r>
            <a:endParaRPr lang="en-US" sz="1100" dirty="0"/>
          </a:p>
          <a:p>
            <a:pPr marL="1543050" lvl="3" indent="-171450">
              <a:buFont typeface="Wingdings" panose="05000000000000000000" pitchFamily="2" charset="2"/>
              <a:buChar char="Ø"/>
            </a:pPr>
            <a:r>
              <a:rPr lang="en-US" dirty="0"/>
              <a:t>EPA ID number</a:t>
            </a:r>
            <a:endParaRPr lang="en-US" sz="1100" dirty="0"/>
          </a:p>
          <a:p>
            <a:pPr marL="2000250" lvl="4" indent="-171450">
              <a:buFont typeface="Wingdings" panose="05000000000000000000" pitchFamily="2" charset="2"/>
              <a:buChar char="§"/>
            </a:pPr>
            <a:r>
              <a:rPr lang="en-US" dirty="0"/>
              <a:t>San Diego Mesa College HAS</a:t>
            </a:r>
            <a:r>
              <a:rPr lang="en-US" sz="1100" dirty="0"/>
              <a:t> </a:t>
            </a:r>
            <a:r>
              <a:rPr lang="en-US" dirty="0"/>
              <a:t>only one (1) unique EPA identification number, obtained by the State, to be used for tracking all generated waste. </a:t>
            </a:r>
            <a:endParaRPr lang="en-US" sz="1100" dirty="0"/>
          </a:p>
          <a:p>
            <a:pPr marL="1543050" lvl="3" indent="-171450">
              <a:buFont typeface="Wingdings" panose="05000000000000000000" pitchFamily="2" charset="2"/>
              <a:buChar char="Ø"/>
            </a:pPr>
            <a:r>
              <a:rPr lang="en-US" dirty="0"/>
              <a:t>Street address of Mesa College: 7250 Mesa College Dr. San Diego CA. 92111</a:t>
            </a:r>
            <a:endParaRPr lang="en-US" sz="1100" dirty="0"/>
          </a:p>
          <a:p>
            <a:pPr marL="1543050" lvl="3" indent="-171450">
              <a:buFont typeface="Wingdings" panose="05000000000000000000" pitchFamily="2" charset="2"/>
              <a:buChar char="Ø"/>
            </a:pPr>
            <a:r>
              <a:rPr lang="en-US" dirty="0"/>
              <a:t>Contact phone number: This phone number should be from the area/Department generating the waste.</a:t>
            </a:r>
            <a:endParaRPr lang="en-US" sz="1100" dirty="0"/>
          </a:p>
          <a:p>
            <a:pPr marL="1543050" lvl="3" indent="-171450">
              <a:buFont typeface="Wingdings" panose="05000000000000000000" pitchFamily="2" charset="2"/>
              <a:buChar char="Ø"/>
            </a:pPr>
            <a:r>
              <a:rPr lang="en-US" dirty="0"/>
              <a:t>Hazard class of waste.</a:t>
            </a:r>
            <a:endParaRPr lang="en-US" sz="1100" dirty="0"/>
          </a:p>
          <a:p>
            <a:pPr marL="1543050" lvl="3" indent="-171450">
              <a:buFont typeface="Wingdings" panose="05000000000000000000" pitchFamily="2" charset="2"/>
              <a:buChar char="Ø"/>
            </a:pPr>
            <a:r>
              <a:rPr lang="en-US" dirty="0"/>
              <a:t>Physical form of waste</a:t>
            </a:r>
            <a:endParaRPr lang="en-US" sz="1100" dirty="0"/>
          </a:p>
          <a:p>
            <a:pPr marL="1543050" lvl="3" indent="-171450">
              <a:buFont typeface="Wingdings" panose="05000000000000000000" pitchFamily="2" charset="2"/>
              <a:buChar char="Ø"/>
            </a:pPr>
            <a:r>
              <a:rPr lang="en-US" dirty="0"/>
              <a:t>Date the first waste was placed into the container</a:t>
            </a:r>
            <a:endParaRPr lang="en-US" sz="1100" dirty="0"/>
          </a:p>
          <a:p>
            <a:pPr marL="628650" lvl="1" indent="-171450">
              <a:buFont typeface="Courier New" panose="02070309020205020404" pitchFamily="49" charset="0"/>
              <a:buChar char="o"/>
            </a:pPr>
            <a:r>
              <a:rPr lang="en-US" dirty="0"/>
              <a:t>Unused portions of chemicals can be disposed of in their original containers as long as the container is properly labeled as hazardous waste.</a:t>
            </a:r>
            <a:endParaRPr lang="en-US" sz="1100" dirty="0"/>
          </a:p>
          <a:p>
            <a:endParaRPr lang="en-US" u="sng" dirty="0"/>
          </a:p>
          <a:p>
            <a:r>
              <a:rPr lang="en-US" u="sng" dirty="0"/>
              <a:t>Chemical Waste Storage Facilities (8 CCR 5534, 22 CCR 66261, 22 CCR 66262, 40 CFR 262.34)</a:t>
            </a:r>
            <a:endParaRPr lang="en-US" sz="1100" dirty="0"/>
          </a:p>
          <a:p>
            <a:pPr marL="628650" lvl="1" indent="-171450">
              <a:buFont typeface="Courier New" panose="02070309020205020404" pitchFamily="49" charset="0"/>
              <a:buChar char="o"/>
            </a:pPr>
            <a:r>
              <a:rPr lang="en-US" dirty="0"/>
              <a:t>Point of Generation Accumulation Areas</a:t>
            </a:r>
            <a:endParaRPr lang="en-US" sz="1100" dirty="0"/>
          </a:p>
          <a:p>
            <a:pPr marL="1085850" lvl="2" indent="-171450">
              <a:buFont typeface="Wingdings" panose="05000000000000000000" pitchFamily="2" charset="2"/>
              <a:buChar char="§"/>
            </a:pPr>
            <a:r>
              <a:rPr lang="en-US" dirty="0"/>
              <a:t>Accumulation areas shall</a:t>
            </a:r>
            <a:endParaRPr lang="en-US" sz="1100" dirty="0"/>
          </a:p>
          <a:p>
            <a:pPr marL="1543050" lvl="3" indent="-171450">
              <a:buFont typeface="Wingdings" panose="05000000000000000000" pitchFamily="2" charset="2"/>
              <a:buChar char="Ø"/>
            </a:pPr>
            <a:r>
              <a:rPr lang="en-US" dirty="0"/>
              <a:t>Be locked to prevent unauthorized access.</a:t>
            </a:r>
            <a:endParaRPr lang="en-US" sz="1100" dirty="0"/>
          </a:p>
          <a:p>
            <a:pPr marL="1543050" lvl="3" indent="-171450">
              <a:buFont typeface="Wingdings" panose="05000000000000000000" pitchFamily="2" charset="2"/>
              <a:buChar char="Ø"/>
            </a:pPr>
            <a:r>
              <a:rPr lang="en-US" dirty="0"/>
              <a:t>Be labeled on the exterior as containing hazardous waste.</a:t>
            </a:r>
            <a:endParaRPr lang="en-US" sz="1100" dirty="0"/>
          </a:p>
          <a:p>
            <a:pPr marL="1543050" lvl="3" indent="-171450">
              <a:buFont typeface="Wingdings" panose="05000000000000000000" pitchFamily="2" charset="2"/>
              <a:buChar char="Ø"/>
            </a:pPr>
            <a:r>
              <a:rPr lang="en-US" dirty="0"/>
              <a:t>Be marked with an NFPA 704 hazard warning label.</a:t>
            </a:r>
            <a:endParaRPr lang="en-US" sz="1100" dirty="0"/>
          </a:p>
          <a:p>
            <a:pPr marL="1543050" lvl="3" indent="-171450">
              <a:buFont typeface="Wingdings" panose="05000000000000000000" pitchFamily="2" charset="2"/>
              <a:buChar char="Ø"/>
            </a:pPr>
            <a:r>
              <a:rPr lang="en-US" dirty="0"/>
              <a:t>Have adequate ventilation </a:t>
            </a:r>
            <a:endParaRPr lang="en-US" sz="1100" dirty="0"/>
          </a:p>
          <a:p>
            <a:pPr marL="1543050" lvl="3" indent="-171450">
              <a:buFont typeface="Wingdings" panose="05000000000000000000" pitchFamily="2" charset="2"/>
              <a:buChar char="Ø"/>
            </a:pPr>
            <a:r>
              <a:rPr lang="en-US" dirty="0"/>
              <a:t>Have adequate and appropriate storage for hazardous waste containers.</a:t>
            </a:r>
            <a:endParaRPr lang="en-US" sz="1100" dirty="0"/>
          </a:p>
          <a:p>
            <a:pPr marL="1543050" lvl="3" indent="-171450">
              <a:buFont typeface="Wingdings" panose="05000000000000000000" pitchFamily="2" charset="2"/>
              <a:buChar char="Ø"/>
            </a:pPr>
            <a:r>
              <a:rPr lang="en-US" dirty="0"/>
              <a:t>Have containers placed in or on a means of secondary containment in the event of spills or leaks.</a:t>
            </a:r>
            <a:endParaRPr lang="en-US" sz="1100" dirty="0"/>
          </a:p>
          <a:p>
            <a:pPr marL="1085850" lvl="2" indent="-171450">
              <a:buFont typeface="Wingdings" panose="05000000000000000000" pitchFamily="2" charset="2"/>
              <a:buChar char="§"/>
            </a:pPr>
            <a:r>
              <a:rPr lang="en-US" dirty="0"/>
              <a:t>Waste of similar hazard classification may be consolidated only if the exact composition is known and compatibility has been assessed by a competent person. </a:t>
            </a:r>
            <a:endParaRPr lang="en-US" sz="1100" dirty="0"/>
          </a:p>
          <a:p>
            <a:pPr marL="1543050" lvl="3" indent="-171450">
              <a:buFont typeface="Wingdings" panose="05000000000000000000" pitchFamily="2" charset="2"/>
              <a:buChar char="Ø"/>
            </a:pPr>
            <a:r>
              <a:rPr lang="en-US" dirty="0"/>
              <a:t>In this instance, a competent person is a person with knowledge of the chemical and physical properties of all substances to be combined as well as any potential reactions </a:t>
            </a:r>
            <a:endParaRPr lang="en-US" sz="1100" dirty="0"/>
          </a:p>
          <a:p>
            <a:pPr marL="1543050" lvl="3" indent="-171450">
              <a:buFont typeface="Wingdings" panose="05000000000000000000" pitchFamily="2" charset="2"/>
              <a:buChar char="Ø"/>
            </a:pPr>
            <a:r>
              <a:rPr lang="en-US" dirty="0"/>
              <a:t>Chemicals with the following properties will not be consolidated or combined with any other chemicals:</a:t>
            </a:r>
            <a:endParaRPr lang="en-US" sz="1100" dirty="0"/>
          </a:p>
          <a:p>
            <a:pPr marL="2000250" lvl="4" indent="-171450">
              <a:buFont typeface="Wingdings" panose="05000000000000000000" pitchFamily="2" charset="2"/>
              <a:buChar char="§"/>
            </a:pPr>
            <a:r>
              <a:rPr lang="en-US" dirty="0"/>
              <a:t>Pyrophoric</a:t>
            </a:r>
            <a:endParaRPr lang="en-US" sz="1100" dirty="0"/>
          </a:p>
          <a:p>
            <a:pPr marL="2000250" lvl="4" indent="-171450">
              <a:buFont typeface="Wingdings" panose="05000000000000000000" pitchFamily="2" charset="2"/>
              <a:buChar char="§"/>
            </a:pPr>
            <a:r>
              <a:rPr lang="en-US" dirty="0"/>
              <a:t>Water reactive</a:t>
            </a:r>
            <a:endParaRPr lang="en-US" sz="1100" dirty="0"/>
          </a:p>
          <a:p>
            <a:pPr marL="2000250" lvl="4" indent="-171450">
              <a:buFont typeface="Wingdings" panose="05000000000000000000" pitchFamily="2" charset="2"/>
              <a:buChar char="§"/>
            </a:pPr>
            <a:r>
              <a:rPr lang="en-US" dirty="0"/>
              <a:t>Organic peroxides</a:t>
            </a:r>
            <a:endParaRPr lang="en-US" sz="1100" dirty="0"/>
          </a:p>
          <a:p>
            <a:pPr marL="2000250" lvl="4" indent="-171450">
              <a:buFont typeface="Wingdings" panose="05000000000000000000" pitchFamily="2" charset="2"/>
              <a:buChar char="§"/>
            </a:pPr>
            <a:r>
              <a:rPr lang="en-US" dirty="0"/>
              <a:t>Self-reactive</a:t>
            </a:r>
            <a:endParaRPr lang="en-US" sz="1100" dirty="0"/>
          </a:p>
          <a:p>
            <a:pPr marL="2000250" lvl="4" indent="-171450">
              <a:buFont typeface="Wingdings" panose="05000000000000000000" pitchFamily="2" charset="2"/>
              <a:buChar char="§"/>
            </a:pPr>
            <a:r>
              <a:rPr lang="en-US" dirty="0"/>
              <a:t>Flammable solids.</a:t>
            </a:r>
            <a:endParaRPr lang="en-US" sz="1100" dirty="0"/>
          </a:p>
          <a:p>
            <a:pPr marL="1543050" lvl="3" indent="-171450">
              <a:buFont typeface="Wingdings" panose="05000000000000000000" pitchFamily="2" charset="2"/>
              <a:buChar char="Ø"/>
            </a:pPr>
            <a:r>
              <a:rPr lang="en-US" dirty="0"/>
              <a:t>The accumulation start date is the date the waste was originally placed into its first container, not when it was consolidated.</a:t>
            </a:r>
            <a:endParaRPr lang="en-US" sz="1100" dirty="0"/>
          </a:p>
          <a:p>
            <a:pPr marL="1543050" lvl="3" indent="-171450">
              <a:buFont typeface="Wingdings" panose="05000000000000000000" pitchFamily="2" charset="2"/>
              <a:buChar char="Ø"/>
            </a:pPr>
            <a:r>
              <a:rPr lang="en-US" dirty="0"/>
              <a:t>Consolidation is only allowed in areas that are properly ventilated or in chemical fume hoods.</a:t>
            </a:r>
            <a:endParaRPr lang="en-US" sz="1100" dirty="0"/>
          </a:p>
          <a:p>
            <a:pPr marL="1085850" lvl="2" indent="-171450">
              <a:buFont typeface="Wingdings" panose="05000000000000000000" pitchFamily="2" charset="2"/>
              <a:buChar char="§"/>
            </a:pPr>
            <a:r>
              <a:rPr lang="en-US" dirty="0"/>
              <a:t>Wastes shall not be treated, neutralized, or intentionally mixed in an attempt to render the waste less- or non-hazardous.</a:t>
            </a:r>
            <a:endParaRPr lang="en-US" sz="1100" dirty="0"/>
          </a:p>
          <a:p>
            <a:pPr marL="1085850" lvl="2" indent="-171450">
              <a:buFont typeface="Wingdings" panose="05000000000000000000" pitchFamily="2" charset="2"/>
              <a:buChar char="§"/>
            </a:pPr>
            <a:r>
              <a:rPr lang="en-US" dirty="0"/>
              <a:t>Waste containers shall be removed from the classrooms when the containers are approximately ¾ full.</a:t>
            </a:r>
            <a:endParaRPr lang="en-US" sz="1100" dirty="0"/>
          </a:p>
          <a:p>
            <a:pPr marL="1085850" lvl="2" indent="-171450">
              <a:buFont typeface="Wingdings" panose="05000000000000000000" pitchFamily="2" charset="2"/>
              <a:buChar char="§"/>
            </a:pPr>
            <a:r>
              <a:rPr lang="en-US" dirty="0"/>
              <a:t>Instructional laboratories that contain waste shall be locked or otherwise have access restricted when class is not in session; otherwise, the waste containers shall be removed.</a:t>
            </a:r>
            <a:endParaRPr lang="en-US" sz="1100" dirty="0"/>
          </a:p>
          <a:p>
            <a:endParaRPr lang="en-US" u="sng" dirty="0"/>
          </a:p>
          <a:p>
            <a:r>
              <a:rPr lang="en-US" u="sng" dirty="0"/>
              <a:t>Hazardous Waste Profiles</a:t>
            </a:r>
            <a:endParaRPr lang="en-US" sz="1100" dirty="0"/>
          </a:p>
          <a:p>
            <a:r>
              <a:rPr lang="en-US" dirty="0"/>
              <a:t>Hazardous waste profiles are records that delineate the content and associated hazard characteristics of a particular waste stream.</a:t>
            </a:r>
            <a:endParaRPr lang="en-US" sz="1100" dirty="0"/>
          </a:p>
          <a:p>
            <a:pPr marL="628650" lvl="1" indent="-171450">
              <a:buFont typeface="Courier New" panose="02070309020205020404" pitchFamily="49" charset="0"/>
              <a:buChar char="o"/>
            </a:pPr>
            <a:r>
              <a:rPr lang="en-US" dirty="0"/>
              <a:t>Each Department, that generates hazardous waste, can create and will maintain their departments waste profiles with the contracted hauler.</a:t>
            </a:r>
            <a:endParaRPr lang="en-US" sz="1100" dirty="0"/>
          </a:p>
          <a:p>
            <a:pPr marL="628650" lvl="1" indent="-171450">
              <a:buFont typeface="Courier New" panose="02070309020205020404" pitchFamily="49" charset="0"/>
              <a:buChar char="o"/>
            </a:pPr>
            <a:r>
              <a:rPr lang="en-US" dirty="0"/>
              <a:t>Hazardous waste profiles must accurately reflect the waste in any particular container.</a:t>
            </a:r>
            <a:endParaRPr lang="en-US" sz="1100" dirty="0"/>
          </a:p>
          <a:p>
            <a:pPr marL="628650" lvl="1" indent="-171450">
              <a:buFont typeface="Courier New" panose="02070309020205020404" pitchFamily="49" charset="0"/>
              <a:buChar char="o"/>
            </a:pPr>
            <a:r>
              <a:rPr lang="en-US" dirty="0"/>
              <a:t>Profiles may be reviewed by the hazardous waste contractor.</a:t>
            </a:r>
            <a:endParaRPr lang="en-US" sz="1100" dirty="0"/>
          </a:p>
          <a:p>
            <a:pPr marL="628650" lvl="1" indent="-171450">
              <a:buFont typeface="Courier New" panose="02070309020205020404" pitchFamily="49" charset="0"/>
              <a:buChar char="o"/>
            </a:pPr>
            <a:r>
              <a:rPr lang="en-US" dirty="0"/>
              <a:t>Profiles must be updated annually or whenever there is a change before the waste can be removed from the College.</a:t>
            </a:r>
            <a:endParaRPr lang="en-US" sz="1100" dirty="0"/>
          </a:p>
          <a:p>
            <a:endParaRPr lang="en-US" u="sng" dirty="0"/>
          </a:p>
          <a:p>
            <a:r>
              <a:rPr lang="en-US" u="sng" dirty="0"/>
              <a:t>Hazardous Waste Manifest</a:t>
            </a:r>
            <a:endParaRPr lang="en-US" sz="1100" dirty="0"/>
          </a:p>
          <a:p>
            <a:r>
              <a:rPr lang="en-US" dirty="0"/>
              <a:t>A manifest is a tracking document that is used to identify the owner of hazardous wastes throughout </a:t>
            </a:r>
            <a:r>
              <a:rPr lang="en-US" dirty="0" err="1"/>
              <a:t>thegeneration</a:t>
            </a:r>
            <a:r>
              <a:rPr lang="en-US" dirty="0"/>
              <a:t>, transportation and disposal process (49 CFR 172.204). </a:t>
            </a:r>
            <a:endParaRPr lang="en-US" sz="1100" dirty="0"/>
          </a:p>
          <a:p>
            <a:pPr marL="628650" lvl="1" indent="-171450">
              <a:buFont typeface="Courier New" panose="02070309020205020404" pitchFamily="49" charset="0"/>
              <a:buChar char="o"/>
            </a:pPr>
            <a:r>
              <a:rPr lang="en-US" dirty="0"/>
              <a:t>For Mesa College the Hazardous Waste Manifest is filled out by the waste hauler Clean Harbors. </a:t>
            </a:r>
            <a:endParaRPr lang="en-US" sz="1100" dirty="0"/>
          </a:p>
          <a:p>
            <a:pPr marL="1085850" lvl="2" indent="-171450">
              <a:buFont typeface="Wingdings" panose="05000000000000000000" pitchFamily="2" charset="2"/>
              <a:buChar char="§"/>
            </a:pPr>
            <a:r>
              <a:rPr lang="en-US" dirty="0"/>
              <a:t>The Manifest should be signed by a San Diego Mesa College representative, preferably the appointed department hazardous waste lead, or by the OEHS Coordinator or the Campus Chemical Hygiene Officer </a:t>
            </a:r>
            <a:endParaRPr lang="en-US" sz="1100" dirty="0"/>
          </a:p>
          <a:p>
            <a:pPr marL="1543050" lvl="3" indent="-171450">
              <a:buFont typeface="Wingdings" panose="05000000000000000000" pitchFamily="2" charset="2"/>
              <a:buChar char="Ø"/>
            </a:pPr>
            <a:r>
              <a:rPr lang="en-US" dirty="0"/>
              <a:t>The campus representative must receive US Department of Transportation or Title 22 training before they can sign a manifest (49 CFR 172.704).</a:t>
            </a:r>
            <a:endParaRPr lang="en-US" sz="1100" dirty="0"/>
          </a:p>
          <a:p>
            <a:pPr marL="2000250" lvl="4" indent="-171450">
              <a:buFont typeface="Wingdings" panose="05000000000000000000" pitchFamily="2" charset="2"/>
              <a:buChar char="§"/>
            </a:pPr>
            <a:r>
              <a:rPr lang="en-US" dirty="0"/>
              <a:t>Refresher training must be completed every three (3) years.</a:t>
            </a:r>
            <a:endParaRPr lang="en-US" sz="1100" dirty="0"/>
          </a:p>
          <a:p>
            <a:pPr marL="1085850" lvl="2" indent="-171450">
              <a:buFont typeface="Wingdings" panose="05000000000000000000" pitchFamily="2" charset="2"/>
              <a:buChar char="§"/>
            </a:pPr>
            <a:r>
              <a:rPr lang="en-US" dirty="0"/>
              <a:t>The campus representative will receive a copy of the manifest by the hauler. </a:t>
            </a:r>
            <a:endParaRPr lang="en-US" sz="1100" dirty="0"/>
          </a:p>
          <a:p>
            <a:pPr marL="1543050" lvl="3" indent="-171450">
              <a:buFont typeface="Wingdings" panose="05000000000000000000" pitchFamily="2" charset="2"/>
              <a:buChar char="Ø"/>
            </a:pPr>
            <a:r>
              <a:rPr lang="en-US" dirty="0"/>
              <a:t>A copy of this manifest must be sent, by the appointed department hazardous waste lead, within thirty (30) days of shipment to:</a:t>
            </a:r>
            <a:endParaRPr lang="en-US" sz="1100" dirty="0"/>
          </a:p>
          <a:p>
            <a:pPr marL="2000250" lvl="4" indent="-171450">
              <a:buFont typeface="Wingdings" panose="05000000000000000000" pitchFamily="2" charset="2"/>
              <a:buChar char="§"/>
            </a:pPr>
            <a:r>
              <a:rPr lang="en-US" dirty="0"/>
              <a:t>Department of Toxic Substances Control, P.O. Box 400, Sacramento, CA 95812-0400.</a:t>
            </a:r>
            <a:endParaRPr lang="en-US" sz="1100" dirty="0"/>
          </a:p>
          <a:p>
            <a:pPr marL="1543050" lvl="3" indent="-171450">
              <a:buFont typeface="Wingdings" panose="05000000000000000000" pitchFamily="2" charset="2"/>
              <a:buChar char="Ø"/>
            </a:pPr>
            <a:r>
              <a:rPr lang="en-US" dirty="0"/>
              <a:t>An additional copy must be forwarded to the Campus OEHS Coordinator.</a:t>
            </a:r>
            <a:endParaRPr lang="en-US" sz="1100" dirty="0"/>
          </a:p>
          <a:p>
            <a:pPr marL="1085850" lvl="2" indent="-171450">
              <a:buFont typeface="Wingdings" panose="05000000000000000000" pitchFamily="2" charset="2"/>
              <a:buChar char="§"/>
            </a:pPr>
            <a:r>
              <a:rPr lang="en-US" dirty="0"/>
              <a:t>A final copy will be sent or available to San Diego Mesa College upon receipt at the final waste handling destination. </a:t>
            </a:r>
            <a:endParaRPr lang="en-US" sz="1100" dirty="0"/>
          </a:p>
          <a:p>
            <a:pPr marL="1085850" lvl="2" indent="-171450">
              <a:buFont typeface="Wingdings" panose="05000000000000000000" pitchFamily="2" charset="2"/>
              <a:buChar char="§"/>
            </a:pPr>
            <a:r>
              <a:rPr lang="en-US" dirty="0"/>
              <a:t>The manifests signed by the TSDF must be kept for three (3) years.</a:t>
            </a:r>
            <a:endParaRPr lang="en-US" sz="1100" dirty="0"/>
          </a:p>
          <a:p>
            <a:pPr marL="1543050" lvl="3" indent="-171450">
              <a:buFont typeface="Wingdings" panose="05000000000000000000" pitchFamily="2" charset="2"/>
              <a:buChar char="Ø"/>
            </a:pPr>
            <a:r>
              <a:rPr lang="en-US" dirty="0"/>
              <a:t>The Campus OEHS Coordinator or their designee is responsible for retaining all copies of the final manifests.</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26</a:t>
            </a:fld>
            <a:endParaRPr lang="en-US"/>
          </a:p>
        </p:txBody>
      </p:sp>
    </p:spTree>
    <p:extLst>
      <p:ext uri="{BB962C8B-B14F-4D97-AF65-F5344CB8AC3E}">
        <p14:creationId xmlns:p14="http://schemas.microsoft.com/office/powerpoint/2010/main" val="31707765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Hazardous Chemical Waste </a:t>
            </a:r>
            <a:endParaRPr lang="en-US" sz="1100" dirty="0"/>
          </a:p>
          <a:p>
            <a:endParaRPr lang="en-US" dirty="0"/>
          </a:p>
          <a:p>
            <a:r>
              <a:rPr lang="en-US" dirty="0"/>
              <a:t>San Diego Mesa College generates both liquid and solid hazardous waste. The waste must be removed from the site before the 90th day from the listed start date on the individual container.  The waste is then transported by a hazardous waste contractor for treatment or disposal at an appropriately licensed facility. </a:t>
            </a:r>
            <a:endParaRPr lang="en-US" sz="1100" dirty="0"/>
          </a:p>
          <a:p>
            <a:endParaRPr lang="en-US" u="sng" dirty="0"/>
          </a:p>
          <a:p>
            <a:r>
              <a:rPr lang="en-US" u="sng" dirty="0"/>
              <a:t>Chemical Waste</a:t>
            </a:r>
            <a:endParaRPr lang="en-US" sz="1100" dirty="0"/>
          </a:p>
          <a:p>
            <a:pPr marL="628650" lvl="1" indent="-171450">
              <a:buFont typeface="Courier New" panose="02070309020205020404" pitchFamily="49" charset="0"/>
              <a:buChar char="o"/>
            </a:pPr>
            <a:r>
              <a:rPr lang="en-US" dirty="0"/>
              <a:t>The waste in the storage area shall be segregated and separated by hazard class and placed into containers that are no larger than 5 Gallons. </a:t>
            </a:r>
            <a:endParaRPr lang="en-US" sz="1100" dirty="0"/>
          </a:p>
          <a:p>
            <a:pPr marL="1085850" lvl="2" indent="-171450">
              <a:buFont typeface="Wingdings" panose="05000000000000000000" pitchFamily="2" charset="2"/>
              <a:buChar char="§"/>
            </a:pPr>
            <a:r>
              <a:rPr lang="en-US" dirty="0"/>
              <a:t>Waste shall be separated into at least the following hazard classes in separate containers:</a:t>
            </a:r>
            <a:endParaRPr lang="en-US" sz="1100" dirty="0"/>
          </a:p>
          <a:p>
            <a:pPr marL="1543050" lvl="3" indent="-171450">
              <a:buFont typeface="Wingdings" panose="05000000000000000000" pitchFamily="2" charset="2"/>
              <a:buChar char="Ø"/>
            </a:pPr>
            <a:r>
              <a:rPr lang="en-US" dirty="0"/>
              <a:t>Ignitable (22 CCR 66261.21)</a:t>
            </a:r>
            <a:endParaRPr lang="en-US" sz="1100" dirty="0"/>
          </a:p>
          <a:p>
            <a:pPr marL="1543050" lvl="3" indent="-171450">
              <a:buFont typeface="Wingdings" panose="05000000000000000000" pitchFamily="2" charset="2"/>
              <a:buChar char="Ø"/>
            </a:pPr>
            <a:r>
              <a:rPr lang="en-US" dirty="0"/>
              <a:t>Corrosive (22 CCR 66261.22)</a:t>
            </a:r>
            <a:endParaRPr lang="en-US" sz="1100" dirty="0"/>
          </a:p>
          <a:p>
            <a:pPr marL="1543050" lvl="3" indent="-171450">
              <a:buFont typeface="Wingdings" panose="05000000000000000000" pitchFamily="2" charset="2"/>
              <a:buChar char="Ø"/>
            </a:pPr>
            <a:r>
              <a:rPr lang="en-US" dirty="0"/>
              <a:t>Reactive (22 CCR 66261.23)</a:t>
            </a:r>
            <a:endParaRPr lang="en-US" sz="1100" dirty="0"/>
          </a:p>
          <a:p>
            <a:pPr marL="1543050" lvl="3" indent="-171450">
              <a:buFont typeface="Wingdings" panose="05000000000000000000" pitchFamily="2" charset="2"/>
              <a:buChar char="Ø"/>
            </a:pPr>
            <a:r>
              <a:rPr lang="en-US" dirty="0"/>
              <a:t>Toxic (22 CCR 66261.24)</a:t>
            </a:r>
            <a:endParaRPr lang="en-US" sz="1100" dirty="0"/>
          </a:p>
          <a:p>
            <a:pPr marL="1543050" lvl="3" indent="-171450">
              <a:buFont typeface="Wingdings" panose="05000000000000000000" pitchFamily="2" charset="2"/>
              <a:buChar char="Ø"/>
            </a:pPr>
            <a:r>
              <a:rPr lang="en-US" dirty="0"/>
              <a:t>Other waste categories may be designated by the Departments as appropriate.</a:t>
            </a:r>
            <a:endParaRPr lang="en-US" sz="1100" dirty="0"/>
          </a:p>
          <a:p>
            <a:pPr marL="628650" lvl="1" indent="-171450">
              <a:buFont typeface="Courier New" panose="02070309020205020404" pitchFamily="49" charset="0"/>
              <a:buChar char="o"/>
            </a:pPr>
            <a:r>
              <a:rPr lang="en-US" dirty="0"/>
              <a:t>Separate containers shall be used for solid waste, each liquid waste category, and containerized waste for each hazard class (22 CCR 66262).</a:t>
            </a:r>
            <a:endParaRPr lang="en-US" sz="1100" dirty="0"/>
          </a:p>
          <a:p>
            <a:pPr marL="628650" lvl="1" indent="-171450">
              <a:buFont typeface="Courier New" panose="02070309020205020404" pitchFamily="49" charset="0"/>
              <a:buChar char="o"/>
            </a:pPr>
            <a:r>
              <a:rPr lang="en-US" dirty="0"/>
              <a:t>Waste of similar hazard classification may be consolidated into larger containers.  </a:t>
            </a:r>
            <a:endParaRPr lang="en-US" sz="1100" dirty="0"/>
          </a:p>
          <a:p>
            <a:pPr marL="1085850" lvl="2" indent="-171450">
              <a:buFont typeface="Wingdings" panose="05000000000000000000" pitchFamily="2" charset="2"/>
              <a:buChar char="§"/>
            </a:pPr>
            <a:r>
              <a:rPr lang="en-US" dirty="0"/>
              <a:t>‘Consolidation’ refers to the practice of emptying smaller containers into a larger container to combine liquid or solid wastes into a single container..</a:t>
            </a:r>
            <a:endParaRPr lang="en-US" sz="1100" dirty="0"/>
          </a:p>
          <a:p>
            <a:pPr marL="628650" lvl="1" indent="-171450">
              <a:buFont typeface="Courier New" panose="02070309020205020404" pitchFamily="49" charset="0"/>
              <a:buChar char="o"/>
            </a:pPr>
            <a:r>
              <a:rPr lang="en-US" dirty="0"/>
              <a:t>Only compatible wastes can be placed in the same container.</a:t>
            </a:r>
            <a:endParaRPr lang="en-US" sz="1100" dirty="0"/>
          </a:p>
          <a:p>
            <a:pPr marL="628650" lvl="1" indent="-171450">
              <a:buFont typeface="Courier New" panose="02070309020205020404" pitchFamily="49" charset="0"/>
              <a:buChar char="o"/>
            </a:pPr>
            <a:r>
              <a:rPr lang="en-US" dirty="0"/>
              <a:t>Waste from different Departments shall not be consolidated.</a:t>
            </a:r>
            <a:endParaRPr lang="en-US" sz="1100" dirty="0"/>
          </a:p>
          <a:p>
            <a:endParaRPr lang="en-US" u="sng" dirty="0"/>
          </a:p>
          <a:p>
            <a:r>
              <a:rPr lang="en-US" u="sng" dirty="0"/>
              <a:t>Special Waste Classes</a:t>
            </a:r>
            <a:endParaRPr lang="en-US" sz="1100" dirty="0"/>
          </a:p>
          <a:p>
            <a:r>
              <a:rPr lang="en-US" dirty="0"/>
              <a:t>There are specific classes or types of hazardous waste that have additional labeling, packaging, handling, or storage requirements. See Appendix A in the CHP for additional details</a:t>
            </a:r>
            <a:endParaRPr lang="en-US" sz="1100" dirty="0"/>
          </a:p>
          <a:p>
            <a:pPr marL="628650" lvl="1" indent="-171450">
              <a:buFont typeface="Courier New" panose="02070309020205020404" pitchFamily="49" charset="0"/>
              <a:buChar char="o"/>
            </a:pPr>
            <a:r>
              <a:rPr lang="en-US" dirty="0"/>
              <a:t>Liquid paint.</a:t>
            </a:r>
            <a:endParaRPr lang="en-US" sz="1100" dirty="0"/>
          </a:p>
          <a:p>
            <a:pPr marL="628650" lvl="1" indent="-171450">
              <a:buFont typeface="Courier New" panose="02070309020205020404" pitchFamily="49" charset="0"/>
              <a:buChar char="o"/>
            </a:pPr>
            <a:r>
              <a:rPr lang="en-US" dirty="0"/>
              <a:t>Dry paint</a:t>
            </a:r>
            <a:endParaRPr lang="en-US" sz="1100" dirty="0"/>
          </a:p>
          <a:p>
            <a:pPr marL="628650" lvl="1" indent="-171450">
              <a:buFont typeface="Courier New" panose="02070309020205020404" pitchFamily="49" charset="0"/>
              <a:buChar char="o"/>
            </a:pPr>
            <a:r>
              <a:rPr lang="en-US" dirty="0"/>
              <a:t>Used oil</a:t>
            </a:r>
            <a:endParaRPr lang="en-US" sz="1100" dirty="0"/>
          </a:p>
          <a:p>
            <a:pPr marL="628650" lvl="1" indent="-171450">
              <a:buFont typeface="Courier New" panose="02070309020205020404" pitchFamily="49" charset="0"/>
              <a:buChar char="o"/>
            </a:pPr>
            <a:r>
              <a:rPr lang="en-US" dirty="0"/>
              <a:t>Used oil filters</a:t>
            </a:r>
            <a:endParaRPr lang="en-US" sz="1100" dirty="0"/>
          </a:p>
          <a:p>
            <a:pPr marL="628650" lvl="1" indent="-171450">
              <a:buFont typeface="Courier New" panose="02070309020205020404" pitchFamily="49" charset="0"/>
              <a:buChar char="o"/>
            </a:pPr>
            <a:r>
              <a:rPr lang="en-US" dirty="0"/>
              <a:t>Empty chemical or hazardous waste containers</a:t>
            </a:r>
            <a:endParaRPr lang="en-US" sz="1100" dirty="0"/>
          </a:p>
          <a:p>
            <a:pPr marL="628650" lvl="1" indent="-171450">
              <a:buFont typeface="Courier New" panose="02070309020205020404" pitchFamily="49" charset="0"/>
              <a:buChar char="o"/>
            </a:pPr>
            <a:r>
              <a:rPr lang="en-US" dirty="0"/>
              <a:t>Aerosol cans</a:t>
            </a:r>
            <a:endParaRPr lang="en-US" sz="1100" dirty="0"/>
          </a:p>
          <a:p>
            <a:pPr marL="628650" lvl="1" indent="-171450">
              <a:buFont typeface="Courier New" panose="02070309020205020404" pitchFamily="49" charset="0"/>
              <a:buChar char="o"/>
            </a:pPr>
            <a:r>
              <a:rPr lang="en-US" dirty="0"/>
              <a:t>Pesticides</a:t>
            </a:r>
            <a:endParaRPr lang="en-US" sz="1100" dirty="0"/>
          </a:p>
          <a:p>
            <a:endParaRPr lang="en-US" u="sng" dirty="0"/>
          </a:p>
          <a:p>
            <a:r>
              <a:rPr lang="en-US" u="sng" dirty="0"/>
              <a:t>Chemical Waste Containers</a:t>
            </a:r>
            <a:endParaRPr lang="en-US" sz="1100" dirty="0"/>
          </a:p>
          <a:p>
            <a:r>
              <a:rPr lang="en-US" dirty="0"/>
              <a:t>The following requirements apply to all waste containers.</a:t>
            </a:r>
            <a:endParaRPr lang="en-US" sz="1100" dirty="0"/>
          </a:p>
          <a:p>
            <a:pPr marL="628650" lvl="1" indent="-171450">
              <a:buFont typeface="Courier New" panose="02070309020205020404" pitchFamily="49" charset="0"/>
              <a:buChar char="o"/>
            </a:pPr>
            <a:r>
              <a:rPr lang="en-US" dirty="0"/>
              <a:t>Containers shall be compatible with the material they are designated to contain (22 CCR 66265.172).</a:t>
            </a:r>
            <a:endParaRPr lang="en-US" sz="1100" dirty="0"/>
          </a:p>
          <a:p>
            <a:pPr marL="1085850" lvl="2" indent="-171450">
              <a:buFont typeface="Wingdings" panose="05000000000000000000" pitchFamily="2" charset="2"/>
              <a:buChar char="§"/>
            </a:pPr>
            <a:r>
              <a:rPr lang="en-US" dirty="0"/>
              <a:t>Containers that are to be disposed of with the waste (‘lab packed’) must be (49 CFR 173.12(b)(2)(i)):</a:t>
            </a:r>
            <a:endParaRPr lang="en-US" sz="1100" dirty="0"/>
          </a:p>
          <a:p>
            <a:pPr marL="1543050" lvl="3" indent="-171450">
              <a:buFont typeface="Wingdings" panose="05000000000000000000" pitchFamily="2" charset="2"/>
              <a:buChar char="Ø"/>
            </a:pPr>
            <a:r>
              <a:rPr lang="en-US" dirty="0"/>
              <a:t>One (1) gallon or smaller for glass containers</a:t>
            </a:r>
            <a:endParaRPr lang="en-US" sz="1100" dirty="0"/>
          </a:p>
          <a:p>
            <a:pPr marL="1543050" lvl="3" indent="-171450">
              <a:buFont typeface="Wingdings" panose="05000000000000000000" pitchFamily="2" charset="2"/>
              <a:buChar char="Ø"/>
            </a:pPr>
            <a:r>
              <a:rPr lang="en-US" dirty="0"/>
              <a:t>Less than 5.3 gallons for plastic (20 L)</a:t>
            </a:r>
            <a:endParaRPr lang="en-US" sz="1100" dirty="0"/>
          </a:p>
          <a:p>
            <a:pPr marL="1543050" lvl="3" indent="-171450">
              <a:buFont typeface="Wingdings" panose="05000000000000000000" pitchFamily="2" charset="2"/>
              <a:buChar char="Ø"/>
            </a:pPr>
            <a:r>
              <a:rPr lang="en-US" dirty="0"/>
              <a:t>Have secure, tight-fitting lids, preferably threaded, that do not react or degrade with the waste class within.</a:t>
            </a:r>
            <a:endParaRPr lang="en-US" sz="1100" dirty="0"/>
          </a:p>
          <a:p>
            <a:pPr marL="628650" lvl="1" indent="-171450">
              <a:buFont typeface="Courier New" panose="02070309020205020404" pitchFamily="49" charset="0"/>
              <a:buChar char="o"/>
            </a:pPr>
            <a:r>
              <a:rPr lang="en-US" dirty="0"/>
              <a:t>Containers shall prevent the leakage of liquid, solid materials, or vapors.</a:t>
            </a:r>
            <a:endParaRPr lang="en-US" sz="1100" dirty="0"/>
          </a:p>
          <a:p>
            <a:pPr marL="628650" lvl="1" indent="-171450">
              <a:buFont typeface="Courier New" panose="02070309020205020404" pitchFamily="49" charset="0"/>
              <a:buChar char="o"/>
            </a:pPr>
            <a:r>
              <a:rPr lang="en-US" dirty="0"/>
              <a:t>All containers shall have appropriate lids that close securely.</a:t>
            </a:r>
            <a:endParaRPr lang="en-US" sz="1100" dirty="0"/>
          </a:p>
          <a:p>
            <a:pPr marL="1085850" lvl="2" indent="-171450">
              <a:buFont typeface="Wingdings" panose="05000000000000000000" pitchFamily="2" charset="2"/>
              <a:buChar char="§"/>
            </a:pPr>
            <a:r>
              <a:rPr lang="en-US" u="sng" dirty="0"/>
              <a:t>Lids are to remain in place unless waste is actively being added or removed from the container</a:t>
            </a:r>
            <a:r>
              <a:rPr lang="en-US" dirty="0"/>
              <a:t>.</a:t>
            </a:r>
            <a:endParaRPr lang="en-US" sz="1100" dirty="0"/>
          </a:p>
          <a:p>
            <a:pPr marL="628650" lvl="1" indent="-171450">
              <a:buFont typeface="Courier New" panose="02070309020205020404" pitchFamily="49" charset="0"/>
              <a:buChar char="o"/>
            </a:pPr>
            <a:r>
              <a:rPr lang="en-US" dirty="0"/>
              <a:t>Funnels can be used to facilitate adding waste to the containers. </a:t>
            </a:r>
            <a:endParaRPr lang="en-US" sz="1100" dirty="0"/>
          </a:p>
          <a:p>
            <a:pPr marL="1085850" lvl="2" indent="-171450">
              <a:buFont typeface="Wingdings" panose="05000000000000000000" pitchFamily="2" charset="2"/>
              <a:buChar char="§"/>
            </a:pPr>
            <a:r>
              <a:rPr lang="en-US" dirty="0"/>
              <a:t>Funnels shall either have self-closing lids or be removed when waste is not being added. Container must be closed when funnel is removed.</a:t>
            </a:r>
            <a:endParaRPr lang="en-US" sz="1100" dirty="0"/>
          </a:p>
          <a:p>
            <a:pPr marL="628650" lvl="1" indent="-171450">
              <a:buFont typeface="Courier New" panose="02070309020205020404" pitchFamily="49" charset="0"/>
              <a:buChar char="o"/>
            </a:pPr>
            <a:r>
              <a:rPr lang="en-US" dirty="0"/>
              <a:t>Containers shall be clearly, visibly, and legibly labeled “Hazardous Waste.”</a:t>
            </a:r>
            <a:endParaRPr lang="en-US" sz="1100" dirty="0"/>
          </a:p>
          <a:p>
            <a:pPr marL="1085850" lvl="2" indent="-171450">
              <a:buFont typeface="Wingdings" panose="05000000000000000000" pitchFamily="2" charset="2"/>
              <a:buChar char="§"/>
            </a:pPr>
            <a:r>
              <a:rPr lang="en-US" dirty="0"/>
              <a:t>Labels shall be durably affixed to the container.</a:t>
            </a:r>
            <a:endParaRPr lang="en-US" sz="1100" dirty="0"/>
          </a:p>
          <a:p>
            <a:pPr marL="1085850" lvl="2" indent="-171450">
              <a:buFont typeface="Wingdings" panose="05000000000000000000" pitchFamily="2" charset="2"/>
              <a:buChar char="§"/>
            </a:pPr>
            <a:r>
              <a:rPr lang="en-US" dirty="0"/>
              <a:t>The following information shall be clearly and legibly entered on the label in blue or black ink:</a:t>
            </a:r>
            <a:endParaRPr lang="en-US" sz="1100" dirty="0"/>
          </a:p>
          <a:p>
            <a:pPr marL="1543050" lvl="3" indent="-171450">
              <a:buFont typeface="Wingdings" panose="05000000000000000000" pitchFamily="2" charset="2"/>
              <a:buChar char="Ø"/>
            </a:pPr>
            <a:r>
              <a:rPr lang="en-US" dirty="0"/>
              <a:t>List of chemical(s) being placed in container.</a:t>
            </a:r>
            <a:endParaRPr lang="en-US" sz="1100" dirty="0"/>
          </a:p>
          <a:p>
            <a:pPr marL="1543050" lvl="3" indent="-171450">
              <a:buFont typeface="Wingdings" panose="05000000000000000000" pitchFamily="2" charset="2"/>
              <a:buChar char="Ø"/>
            </a:pPr>
            <a:r>
              <a:rPr lang="en-US" dirty="0"/>
              <a:t>EPA ID number</a:t>
            </a:r>
            <a:endParaRPr lang="en-US" sz="1100" dirty="0"/>
          </a:p>
          <a:p>
            <a:pPr marL="2000250" lvl="4" indent="-171450">
              <a:buFont typeface="Wingdings" panose="05000000000000000000" pitchFamily="2" charset="2"/>
              <a:buChar char="§"/>
            </a:pPr>
            <a:r>
              <a:rPr lang="en-US" dirty="0"/>
              <a:t>San Diego Mesa College HAS</a:t>
            </a:r>
            <a:r>
              <a:rPr lang="en-US" sz="1100" dirty="0"/>
              <a:t> </a:t>
            </a:r>
            <a:r>
              <a:rPr lang="en-US" dirty="0"/>
              <a:t>only one (1) unique EPA identification number, obtained by the State, to be used for tracking all generated waste. </a:t>
            </a:r>
            <a:endParaRPr lang="en-US" sz="1100" dirty="0"/>
          </a:p>
          <a:p>
            <a:pPr marL="1543050" lvl="3" indent="-171450">
              <a:buFont typeface="Wingdings" panose="05000000000000000000" pitchFamily="2" charset="2"/>
              <a:buChar char="Ø"/>
            </a:pPr>
            <a:r>
              <a:rPr lang="en-US" dirty="0"/>
              <a:t>Street address of Mesa College: 7250 Mesa College Dr. San Diego CA. 92111</a:t>
            </a:r>
            <a:endParaRPr lang="en-US" sz="1100" dirty="0"/>
          </a:p>
          <a:p>
            <a:pPr marL="1543050" lvl="3" indent="-171450">
              <a:buFont typeface="Wingdings" panose="05000000000000000000" pitchFamily="2" charset="2"/>
              <a:buChar char="Ø"/>
            </a:pPr>
            <a:r>
              <a:rPr lang="en-US" dirty="0"/>
              <a:t>Contact phone number: This phone number should be from the area/Department generating the waste.</a:t>
            </a:r>
            <a:endParaRPr lang="en-US" sz="1100" dirty="0"/>
          </a:p>
          <a:p>
            <a:pPr marL="1543050" lvl="3" indent="-171450">
              <a:buFont typeface="Wingdings" panose="05000000000000000000" pitchFamily="2" charset="2"/>
              <a:buChar char="Ø"/>
            </a:pPr>
            <a:r>
              <a:rPr lang="en-US" dirty="0"/>
              <a:t>Hazard class of waste.</a:t>
            </a:r>
            <a:endParaRPr lang="en-US" sz="1100" dirty="0"/>
          </a:p>
          <a:p>
            <a:pPr marL="1543050" lvl="3" indent="-171450">
              <a:buFont typeface="Wingdings" panose="05000000000000000000" pitchFamily="2" charset="2"/>
              <a:buChar char="Ø"/>
            </a:pPr>
            <a:r>
              <a:rPr lang="en-US" dirty="0"/>
              <a:t>Physical form of waste</a:t>
            </a:r>
            <a:endParaRPr lang="en-US" sz="1100" dirty="0"/>
          </a:p>
          <a:p>
            <a:pPr marL="1543050" lvl="3" indent="-171450">
              <a:buFont typeface="Wingdings" panose="05000000000000000000" pitchFamily="2" charset="2"/>
              <a:buChar char="Ø"/>
            </a:pPr>
            <a:r>
              <a:rPr lang="en-US" dirty="0"/>
              <a:t>Date the first waste was placed into the container</a:t>
            </a:r>
            <a:endParaRPr lang="en-US" sz="1100" dirty="0"/>
          </a:p>
          <a:p>
            <a:pPr marL="628650" lvl="1" indent="-171450">
              <a:buFont typeface="Courier New" panose="02070309020205020404" pitchFamily="49" charset="0"/>
              <a:buChar char="o"/>
            </a:pPr>
            <a:r>
              <a:rPr lang="en-US" dirty="0"/>
              <a:t>Unused portions of chemicals can be disposed of in their original containers as long as the container is properly labeled as hazardous waste.</a:t>
            </a:r>
            <a:endParaRPr lang="en-US" sz="1100" dirty="0"/>
          </a:p>
          <a:p>
            <a:endParaRPr lang="en-US" u="sng" dirty="0"/>
          </a:p>
          <a:p>
            <a:r>
              <a:rPr lang="en-US" u="sng" dirty="0"/>
              <a:t>Chemical Waste Storage Facilities (8 CCR 5534, 22 CCR 66261, 22 CCR 66262, 40 CFR 262.34)</a:t>
            </a:r>
            <a:endParaRPr lang="en-US" sz="1100" dirty="0"/>
          </a:p>
          <a:p>
            <a:pPr marL="628650" lvl="1" indent="-171450">
              <a:buFont typeface="Courier New" panose="02070309020205020404" pitchFamily="49" charset="0"/>
              <a:buChar char="o"/>
            </a:pPr>
            <a:r>
              <a:rPr lang="en-US" dirty="0"/>
              <a:t>Point of Generation Accumulation Areas</a:t>
            </a:r>
            <a:endParaRPr lang="en-US" sz="1100" dirty="0"/>
          </a:p>
          <a:p>
            <a:pPr marL="1085850" lvl="2" indent="-171450">
              <a:buFont typeface="Wingdings" panose="05000000000000000000" pitchFamily="2" charset="2"/>
              <a:buChar char="§"/>
            </a:pPr>
            <a:r>
              <a:rPr lang="en-US" dirty="0"/>
              <a:t>Accumulation areas shall</a:t>
            </a:r>
            <a:endParaRPr lang="en-US" sz="1100" dirty="0"/>
          </a:p>
          <a:p>
            <a:pPr marL="1543050" lvl="3" indent="-171450">
              <a:buFont typeface="Wingdings" panose="05000000000000000000" pitchFamily="2" charset="2"/>
              <a:buChar char="Ø"/>
            </a:pPr>
            <a:r>
              <a:rPr lang="en-US" dirty="0"/>
              <a:t>Be locked to prevent unauthorized access.</a:t>
            </a:r>
            <a:endParaRPr lang="en-US" sz="1100" dirty="0"/>
          </a:p>
          <a:p>
            <a:pPr marL="1543050" lvl="3" indent="-171450">
              <a:buFont typeface="Wingdings" panose="05000000000000000000" pitchFamily="2" charset="2"/>
              <a:buChar char="Ø"/>
            </a:pPr>
            <a:r>
              <a:rPr lang="en-US" dirty="0"/>
              <a:t>Be labeled on the exterior as containing hazardous waste.</a:t>
            </a:r>
            <a:endParaRPr lang="en-US" sz="1100" dirty="0"/>
          </a:p>
          <a:p>
            <a:pPr marL="1543050" lvl="3" indent="-171450">
              <a:buFont typeface="Wingdings" panose="05000000000000000000" pitchFamily="2" charset="2"/>
              <a:buChar char="Ø"/>
            </a:pPr>
            <a:r>
              <a:rPr lang="en-US" dirty="0"/>
              <a:t>Be marked with an NFPA 704 hazard warning label.</a:t>
            </a:r>
            <a:endParaRPr lang="en-US" sz="1100" dirty="0"/>
          </a:p>
          <a:p>
            <a:pPr marL="1543050" lvl="3" indent="-171450">
              <a:buFont typeface="Wingdings" panose="05000000000000000000" pitchFamily="2" charset="2"/>
              <a:buChar char="Ø"/>
            </a:pPr>
            <a:r>
              <a:rPr lang="en-US" dirty="0"/>
              <a:t>Have adequate ventilation </a:t>
            </a:r>
            <a:endParaRPr lang="en-US" sz="1100" dirty="0"/>
          </a:p>
          <a:p>
            <a:pPr marL="1543050" lvl="3" indent="-171450">
              <a:buFont typeface="Wingdings" panose="05000000000000000000" pitchFamily="2" charset="2"/>
              <a:buChar char="Ø"/>
            </a:pPr>
            <a:r>
              <a:rPr lang="en-US" dirty="0"/>
              <a:t>Have adequate and appropriate storage for hazardous waste containers.</a:t>
            </a:r>
            <a:endParaRPr lang="en-US" sz="1100" dirty="0"/>
          </a:p>
          <a:p>
            <a:pPr marL="1543050" lvl="3" indent="-171450">
              <a:buFont typeface="Wingdings" panose="05000000000000000000" pitchFamily="2" charset="2"/>
              <a:buChar char="Ø"/>
            </a:pPr>
            <a:r>
              <a:rPr lang="en-US" dirty="0"/>
              <a:t>Have containers placed in or on a means of secondary containment in the event of spills or leaks.</a:t>
            </a:r>
            <a:endParaRPr lang="en-US" sz="1100" dirty="0"/>
          </a:p>
          <a:p>
            <a:pPr marL="1085850" lvl="2" indent="-171450">
              <a:buFont typeface="Wingdings" panose="05000000000000000000" pitchFamily="2" charset="2"/>
              <a:buChar char="§"/>
            </a:pPr>
            <a:r>
              <a:rPr lang="en-US" dirty="0"/>
              <a:t>Waste of similar hazard classification may be consolidated only if the exact composition is known and compatibility has been assessed by a competent person. </a:t>
            </a:r>
            <a:endParaRPr lang="en-US" sz="1100" dirty="0"/>
          </a:p>
          <a:p>
            <a:pPr marL="1543050" lvl="3" indent="-171450">
              <a:buFont typeface="Wingdings" panose="05000000000000000000" pitchFamily="2" charset="2"/>
              <a:buChar char="Ø"/>
            </a:pPr>
            <a:r>
              <a:rPr lang="en-US" dirty="0"/>
              <a:t>In this instance, a competent person is a person with knowledge of the chemical and physical properties of all substances to be combined as well as any potential reactions </a:t>
            </a:r>
            <a:endParaRPr lang="en-US" sz="1100" dirty="0"/>
          </a:p>
          <a:p>
            <a:pPr marL="1543050" lvl="3" indent="-171450">
              <a:buFont typeface="Wingdings" panose="05000000000000000000" pitchFamily="2" charset="2"/>
              <a:buChar char="Ø"/>
            </a:pPr>
            <a:r>
              <a:rPr lang="en-US" dirty="0"/>
              <a:t>Chemicals with the following properties will not be consolidated or combined with any other chemicals:</a:t>
            </a:r>
            <a:endParaRPr lang="en-US" sz="1100" dirty="0"/>
          </a:p>
          <a:p>
            <a:pPr marL="2000250" lvl="4" indent="-171450">
              <a:buFont typeface="Wingdings" panose="05000000000000000000" pitchFamily="2" charset="2"/>
              <a:buChar char="§"/>
            </a:pPr>
            <a:r>
              <a:rPr lang="en-US" dirty="0"/>
              <a:t>Pyrophoric</a:t>
            </a:r>
            <a:endParaRPr lang="en-US" sz="1100" dirty="0"/>
          </a:p>
          <a:p>
            <a:pPr marL="2000250" lvl="4" indent="-171450">
              <a:buFont typeface="Wingdings" panose="05000000000000000000" pitchFamily="2" charset="2"/>
              <a:buChar char="§"/>
            </a:pPr>
            <a:r>
              <a:rPr lang="en-US" dirty="0"/>
              <a:t>Water reactive</a:t>
            </a:r>
            <a:endParaRPr lang="en-US" sz="1100" dirty="0"/>
          </a:p>
          <a:p>
            <a:pPr marL="2000250" lvl="4" indent="-171450">
              <a:buFont typeface="Wingdings" panose="05000000000000000000" pitchFamily="2" charset="2"/>
              <a:buChar char="§"/>
            </a:pPr>
            <a:r>
              <a:rPr lang="en-US" dirty="0"/>
              <a:t>Organic peroxides</a:t>
            </a:r>
            <a:endParaRPr lang="en-US" sz="1100" dirty="0"/>
          </a:p>
          <a:p>
            <a:pPr marL="2000250" lvl="4" indent="-171450">
              <a:buFont typeface="Wingdings" panose="05000000000000000000" pitchFamily="2" charset="2"/>
              <a:buChar char="§"/>
            </a:pPr>
            <a:r>
              <a:rPr lang="en-US" dirty="0"/>
              <a:t>Self-reactive</a:t>
            </a:r>
            <a:endParaRPr lang="en-US" sz="1100" dirty="0"/>
          </a:p>
          <a:p>
            <a:pPr marL="2000250" lvl="4" indent="-171450">
              <a:buFont typeface="Wingdings" panose="05000000000000000000" pitchFamily="2" charset="2"/>
              <a:buChar char="§"/>
            </a:pPr>
            <a:r>
              <a:rPr lang="en-US" dirty="0"/>
              <a:t>Flammable solids.</a:t>
            </a:r>
            <a:endParaRPr lang="en-US" sz="1100" dirty="0"/>
          </a:p>
          <a:p>
            <a:pPr marL="1543050" lvl="3" indent="-171450">
              <a:buFont typeface="Wingdings" panose="05000000000000000000" pitchFamily="2" charset="2"/>
              <a:buChar char="Ø"/>
            </a:pPr>
            <a:r>
              <a:rPr lang="en-US" dirty="0"/>
              <a:t>The accumulation start date is the date the waste was originally placed into its first container, not when it was consolidated.</a:t>
            </a:r>
            <a:endParaRPr lang="en-US" sz="1100" dirty="0"/>
          </a:p>
          <a:p>
            <a:pPr marL="1543050" lvl="3" indent="-171450">
              <a:buFont typeface="Wingdings" panose="05000000000000000000" pitchFamily="2" charset="2"/>
              <a:buChar char="Ø"/>
            </a:pPr>
            <a:r>
              <a:rPr lang="en-US" dirty="0"/>
              <a:t>Consolidation is only allowed in areas that are properly ventilated or in chemical fume hoods.</a:t>
            </a:r>
            <a:endParaRPr lang="en-US" sz="1100" dirty="0"/>
          </a:p>
          <a:p>
            <a:pPr marL="1085850" lvl="2" indent="-171450">
              <a:buFont typeface="Wingdings" panose="05000000000000000000" pitchFamily="2" charset="2"/>
              <a:buChar char="§"/>
            </a:pPr>
            <a:r>
              <a:rPr lang="en-US" dirty="0"/>
              <a:t>Wastes shall not be treated, neutralized, or intentionally mixed in an attempt to render the waste less- or non-hazardous.</a:t>
            </a:r>
            <a:endParaRPr lang="en-US" sz="1100" dirty="0"/>
          </a:p>
          <a:p>
            <a:pPr marL="1085850" lvl="2" indent="-171450">
              <a:buFont typeface="Wingdings" panose="05000000000000000000" pitchFamily="2" charset="2"/>
              <a:buChar char="§"/>
            </a:pPr>
            <a:r>
              <a:rPr lang="en-US" dirty="0"/>
              <a:t>Waste containers shall be removed from the classrooms when the containers are approximately ¾ full.</a:t>
            </a:r>
            <a:endParaRPr lang="en-US" sz="1100" dirty="0"/>
          </a:p>
          <a:p>
            <a:pPr marL="1085850" lvl="2" indent="-171450">
              <a:buFont typeface="Wingdings" panose="05000000000000000000" pitchFamily="2" charset="2"/>
              <a:buChar char="§"/>
            </a:pPr>
            <a:r>
              <a:rPr lang="en-US" dirty="0"/>
              <a:t>Instructional laboratories that contain waste shall be locked or otherwise have access restricted when class is not in session; otherwise, the waste containers shall be removed.</a:t>
            </a:r>
            <a:endParaRPr lang="en-US" sz="1100" dirty="0"/>
          </a:p>
          <a:p>
            <a:endParaRPr lang="en-US" u="sng" dirty="0"/>
          </a:p>
          <a:p>
            <a:r>
              <a:rPr lang="en-US" u="sng" dirty="0"/>
              <a:t>Hazardous Waste Profiles</a:t>
            </a:r>
            <a:endParaRPr lang="en-US" sz="1100" dirty="0"/>
          </a:p>
          <a:p>
            <a:r>
              <a:rPr lang="en-US" dirty="0"/>
              <a:t>Hazardous waste profiles are records that delineate the content and associated hazard characteristics of a particular waste stream.</a:t>
            </a:r>
            <a:endParaRPr lang="en-US" sz="1100" dirty="0"/>
          </a:p>
          <a:p>
            <a:pPr marL="628650" lvl="1" indent="-171450">
              <a:buFont typeface="Courier New" panose="02070309020205020404" pitchFamily="49" charset="0"/>
              <a:buChar char="o"/>
            </a:pPr>
            <a:r>
              <a:rPr lang="en-US" dirty="0"/>
              <a:t>Each Department, that generates hazardous waste, can create and will maintain their departments waste profiles with the contracted hauler.</a:t>
            </a:r>
            <a:endParaRPr lang="en-US" sz="1100" dirty="0"/>
          </a:p>
          <a:p>
            <a:pPr marL="628650" lvl="1" indent="-171450">
              <a:buFont typeface="Courier New" panose="02070309020205020404" pitchFamily="49" charset="0"/>
              <a:buChar char="o"/>
            </a:pPr>
            <a:r>
              <a:rPr lang="en-US" dirty="0"/>
              <a:t>Hazardous waste profiles must accurately reflect the waste in any particular container.</a:t>
            </a:r>
            <a:endParaRPr lang="en-US" sz="1100" dirty="0"/>
          </a:p>
          <a:p>
            <a:pPr marL="628650" lvl="1" indent="-171450">
              <a:buFont typeface="Courier New" panose="02070309020205020404" pitchFamily="49" charset="0"/>
              <a:buChar char="o"/>
            </a:pPr>
            <a:r>
              <a:rPr lang="en-US" dirty="0"/>
              <a:t>Profiles may be reviewed by the hazardous waste contractor.</a:t>
            </a:r>
            <a:endParaRPr lang="en-US" sz="1100" dirty="0"/>
          </a:p>
          <a:p>
            <a:pPr marL="628650" lvl="1" indent="-171450">
              <a:buFont typeface="Courier New" panose="02070309020205020404" pitchFamily="49" charset="0"/>
              <a:buChar char="o"/>
            </a:pPr>
            <a:r>
              <a:rPr lang="en-US" dirty="0"/>
              <a:t>Profiles must be updated annually or whenever there is a change before the waste can be removed from the College.</a:t>
            </a:r>
            <a:endParaRPr lang="en-US" sz="1100" dirty="0"/>
          </a:p>
          <a:p>
            <a:endParaRPr lang="en-US" u="sng" dirty="0"/>
          </a:p>
          <a:p>
            <a:r>
              <a:rPr lang="en-US" u="sng" dirty="0"/>
              <a:t>Hazardous Waste Manifest</a:t>
            </a:r>
            <a:endParaRPr lang="en-US" sz="1100" dirty="0"/>
          </a:p>
          <a:p>
            <a:r>
              <a:rPr lang="en-US" dirty="0"/>
              <a:t>A manifest is a tracking document that is used to identify the owner of hazardous wastes throughout </a:t>
            </a:r>
            <a:r>
              <a:rPr lang="en-US" dirty="0" err="1"/>
              <a:t>thegeneration</a:t>
            </a:r>
            <a:r>
              <a:rPr lang="en-US" dirty="0"/>
              <a:t>, transportation and disposal process (49 CFR 172.204). </a:t>
            </a:r>
            <a:endParaRPr lang="en-US" sz="1100" dirty="0"/>
          </a:p>
          <a:p>
            <a:pPr marL="628650" lvl="1" indent="-171450">
              <a:buFont typeface="Courier New" panose="02070309020205020404" pitchFamily="49" charset="0"/>
              <a:buChar char="o"/>
            </a:pPr>
            <a:r>
              <a:rPr lang="en-US" dirty="0"/>
              <a:t>For Mesa College the Hazardous Waste Manifest is filled out by the waste hauler Clean Harbors. </a:t>
            </a:r>
            <a:endParaRPr lang="en-US" sz="1100" dirty="0"/>
          </a:p>
          <a:p>
            <a:pPr marL="1085850" lvl="2" indent="-171450">
              <a:buFont typeface="Wingdings" panose="05000000000000000000" pitchFamily="2" charset="2"/>
              <a:buChar char="§"/>
            </a:pPr>
            <a:r>
              <a:rPr lang="en-US" dirty="0"/>
              <a:t>The Manifest should be signed by a San Diego Mesa College representative, preferably the appointed department hazardous waste lead, or by the OEHS Coordinator or the Campus Chemical Hygiene Officer </a:t>
            </a:r>
            <a:endParaRPr lang="en-US" sz="1100" dirty="0"/>
          </a:p>
          <a:p>
            <a:pPr marL="1543050" lvl="3" indent="-171450">
              <a:buFont typeface="Wingdings" panose="05000000000000000000" pitchFamily="2" charset="2"/>
              <a:buChar char="Ø"/>
            </a:pPr>
            <a:r>
              <a:rPr lang="en-US" dirty="0"/>
              <a:t>The campus representative must receive US Department of Transportation or Title 22 training before they can sign a manifest (49 CFR 172.704).</a:t>
            </a:r>
            <a:endParaRPr lang="en-US" sz="1100" dirty="0"/>
          </a:p>
          <a:p>
            <a:pPr marL="2000250" lvl="4" indent="-171450">
              <a:buFont typeface="Wingdings" panose="05000000000000000000" pitchFamily="2" charset="2"/>
              <a:buChar char="§"/>
            </a:pPr>
            <a:r>
              <a:rPr lang="en-US" dirty="0"/>
              <a:t>Refresher training must be completed every three (3) years.</a:t>
            </a:r>
            <a:endParaRPr lang="en-US" sz="1100" dirty="0"/>
          </a:p>
          <a:p>
            <a:pPr marL="1085850" lvl="2" indent="-171450">
              <a:buFont typeface="Wingdings" panose="05000000000000000000" pitchFamily="2" charset="2"/>
              <a:buChar char="§"/>
            </a:pPr>
            <a:r>
              <a:rPr lang="en-US" dirty="0"/>
              <a:t>The campus representative will receive a copy of the manifest by the hauler. </a:t>
            </a:r>
            <a:endParaRPr lang="en-US" sz="1100" dirty="0"/>
          </a:p>
          <a:p>
            <a:pPr marL="1543050" lvl="3" indent="-171450">
              <a:buFont typeface="Wingdings" panose="05000000000000000000" pitchFamily="2" charset="2"/>
              <a:buChar char="Ø"/>
            </a:pPr>
            <a:r>
              <a:rPr lang="en-US" dirty="0"/>
              <a:t>A copy of this manifest must be sent, by the appointed department hazardous waste lead, within thirty (30) days of shipment to:</a:t>
            </a:r>
            <a:endParaRPr lang="en-US" sz="1100" dirty="0"/>
          </a:p>
          <a:p>
            <a:pPr marL="2000250" lvl="4" indent="-171450">
              <a:buFont typeface="Wingdings" panose="05000000000000000000" pitchFamily="2" charset="2"/>
              <a:buChar char="§"/>
            </a:pPr>
            <a:r>
              <a:rPr lang="en-US" dirty="0"/>
              <a:t>Department of Toxic Substances Control, P.O. Box 400, Sacramento, CA 95812-0400.</a:t>
            </a:r>
            <a:endParaRPr lang="en-US" sz="1100" dirty="0"/>
          </a:p>
          <a:p>
            <a:pPr marL="1543050" lvl="3" indent="-171450">
              <a:buFont typeface="Wingdings" panose="05000000000000000000" pitchFamily="2" charset="2"/>
              <a:buChar char="Ø"/>
            </a:pPr>
            <a:r>
              <a:rPr lang="en-US" dirty="0"/>
              <a:t>An additional copy must be forwarded to the Campus OEHS Coordinator.</a:t>
            </a:r>
            <a:endParaRPr lang="en-US" sz="1100" dirty="0"/>
          </a:p>
          <a:p>
            <a:pPr marL="1085850" lvl="2" indent="-171450">
              <a:buFont typeface="Wingdings" panose="05000000000000000000" pitchFamily="2" charset="2"/>
              <a:buChar char="§"/>
            </a:pPr>
            <a:r>
              <a:rPr lang="en-US" dirty="0"/>
              <a:t>A final copy will be sent or available to San Diego Mesa College upon receipt at the final waste handling destination. </a:t>
            </a:r>
            <a:endParaRPr lang="en-US" sz="1100" dirty="0"/>
          </a:p>
          <a:p>
            <a:pPr marL="1085850" lvl="2" indent="-171450">
              <a:buFont typeface="Wingdings" panose="05000000000000000000" pitchFamily="2" charset="2"/>
              <a:buChar char="§"/>
            </a:pPr>
            <a:r>
              <a:rPr lang="en-US" dirty="0"/>
              <a:t>The manifests signed by the TSDF must be kept for three (3) years.</a:t>
            </a:r>
            <a:endParaRPr lang="en-US" sz="1100" dirty="0"/>
          </a:p>
          <a:p>
            <a:pPr marL="1543050" lvl="3" indent="-171450">
              <a:buFont typeface="Wingdings" panose="05000000000000000000" pitchFamily="2" charset="2"/>
              <a:buChar char="Ø"/>
            </a:pPr>
            <a:r>
              <a:rPr lang="en-US" dirty="0"/>
              <a:t>The Campus OEHS Coordinator or their designee is responsible for retaining all copies of the final manifests.</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27</a:t>
            </a:fld>
            <a:endParaRPr lang="en-US"/>
          </a:p>
        </p:txBody>
      </p:sp>
    </p:spTree>
    <p:extLst>
      <p:ext uri="{BB962C8B-B14F-4D97-AF65-F5344CB8AC3E}">
        <p14:creationId xmlns:p14="http://schemas.microsoft.com/office/powerpoint/2010/main" val="30200807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28</a:t>
            </a:fld>
            <a:endParaRPr lang="en-US"/>
          </a:p>
        </p:txBody>
      </p:sp>
    </p:spTree>
    <p:extLst>
      <p:ext uri="{BB962C8B-B14F-4D97-AF65-F5344CB8AC3E}">
        <p14:creationId xmlns:p14="http://schemas.microsoft.com/office/powerpoint/2010/main" val="39303004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29</a:t>
            </a:fld>
            <a:endParaRPr lang="en-US"/>
          </a:p>
        </p:txBody>
      </p:sp>
    </p:spTree>
    <p:extLst>
      <p:ext uri="{BB962C8B-B14F-4D97-AF65-F5344CB8AC3E}">
        <p14:creationId xmlns:p14="http://schemas.microsoft.com/office/powerpoint/2010/main" val="3645736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3</a:t>
            </a:fld>
            <a:endParaRPr lang="en-US"/>
          </a:p>
        </p:txBody>
      </p:sp>
    </p:spTree>
    <p:extLst>
      <p:ext uri="{BB962C8B-B14F-4D97-AF65-F5344CB8AC3E}">
        <p14:creationId xmlns:p14="http://schemas.microsoft.com/office/powerpoint/2010/main" val="35368426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30</a:t>
            </a:fld>
            <a:endParaRPr lang="en-US"/>
          </a:p>
        </p:txBody>
      </p:sp>
    </p:spTree>
    <p:extLst>
      <p:ext uri="{BB962C8B-B14F-4D97-AF65-F5344CB8AC3E}">
        <p14:creationId xmlns:p14="http://schemas.microsoft.com/office/powerpoint/2010/main" val="23879011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31</a:t>
            </a:fld>
            <a:endParaRPr lang="en-US"/>
          </a:p>
        </p:txBody>
      </p:sp>
    </p:spTree>
    <p:extLst>
      <p:ext uri="{BB962C8B-B14F-4D97-AF65-F5344CB8AC3E}">
        <p14:creationId xmlns:p14="http://schemas.microsoft.com/office/powerpoint/2010/main" val="1086462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32</a:t>
            </a:fld>
            <a:endParaRPr lang="en-US"/>
          </a:p>
        </p:txBody>
      </p:sp>
    </p:spTree>
    <p:extLst>
      <p:ext uri="{BB962C8B-B14F-4D97-AF65-F5344CB8AC3E}">
        <p14:creationId xmlns:p14="http://schemas.microsoft.com/office/powerpoint/2010/main" val="26124924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33</a:t>
            </a:fld>
            <a:endParaRPr lang="en-US"/>
          </a:p>
        </p:txBody>
      </p:sp>
    </p:spTree>
    <p:extLst>
      <p:ext uri="{BB962C8B-B14F-4D97-AF65-F5344CB8AC3E}">
        <p14:creationId xmlns:p14="http://schemas.microsoft.com/office/powerpoint/2010/main" val="5181017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34</a:t>
            </a:fld>
            <a:endParaRPr lang="en-US"/>
          </a:p>
        </p:txBody>
      </p:sp>
    </p:spTree>
    <p:extLst>
      <p:ext uri="{BB962C8B-B14F-4D97-AF65-F5344CB8AC3E}">
        <p14:creationId xmlns:p14="http://schemas.microsoft.com/office/powerpoint/2010/main" val="40990697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35</a:t>
            </a:fld>
            <a:endParaRPr lang="en-US"/>
          </a:p>
        </p:txBody>
      </p:sp>
    </p:spTree>
    <p:extLst>
      <p:ext uri="{BB962C8B-B14F-4D97-AF65-F5344CB8AC3E}">
        <p14:creationId xmlns:p14="http://schemas.microsoft.com/office/powerpoint/2010/main" val="18734244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36</a:t>
            </a:fld>
            <a:endParaRPr lang="en-US"/>
          </a:p>
        </p:txBody>
      </p:sp>
    </p:spTree>
    <p:extLst>
      <p:ext uri="{BB962C8B-B14F-4D97-AF65-F5344CB8AC3E}">
        <p14:creationId xmlns:p14="http://schemas.microsoft.com/office/powerpoint/2010/main" val="14241177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37</a:t>
            </a:fld>
            <a:endParaRPr lang="en-US"/>
          </a:p>
        </p:txBody>
      </p:sp>
    </p:spTree>
    <p:extLst>
      <p:ext uri="{BB962C8B-B14F-4D97-AF65-F5344CB8AC3E}">
        <p14:creationId xmlns:p14="http://schemas.microsoft.com/office/powerpoint/2010/main" val="36075576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38</a:t>
            </a:fld>
            <a:endParaRPr lang="en-US"/>
          </a:p>
        </p:txBody>
      </p:sp>
    </p:spTree>
    <p:extLst>
      <p:ext uri="{BB962C8B-B14F-4D97-AF65-F5344CB8AC3E}">
        <p14:creationId xmlns:p14="http://schemas.microsoft.com/office/powerpoint/2010/main" val="263770188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39</a:t>
            </a:fld>
            <a:endParaRPr lang="en-US"/>
          </a:p>
        </p:txBody>
      </p:sp>
    </p:spTree>
    <p:extLst>
      <p:ext uri="{BB962C8B-B14F-4D97-AF65-F5344CB8AC3E}">
        <p14:creationId xmlns:p14="http://schemas.microsoft.com/office/powerpoint/2010/main" val="2589647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53816F-A1CF-4485-B308-1B9F14B36EAD}" type="slidenum">
              <a:rPr lang="en-US" smtClean="0"/>
              <a:t>4</a:t>
            </a:fld>
            <a:endParaRPr lang="en-US"/>
          </a:p>
        </p:txBody>
      </p:sp>
    </p:spTree>
    <p:extLst>
      <p:ext uri="{BB962C8B-B14F-4D97-AF65-F5344CB8AC3E}">
        <p14:creationId xmlns:p14="http://schemas.microsoft.com/office/powerpoint/2010/main" val="1196018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40</a:t>
            </a:fld>
            <a:endParaRPr lang="en-US"/>
          </a:p>
        </p:txBody>
      </p:sp>
    </p:spTree>
    <p:extLst>
      <p:ext uri="{BB962C8B-B14F-4D97-AF65-F5344CB8AC3E}">
        <p14:creationId xmlns:p14="http://schemas.microsoft.com/office/powerpoint/2010/main" val="347675437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41</a:t>
            </a:fld>
            <a:endParaRPr lang="en-US"/>
          </a:p>
        </p:txBody>
      </p:sp>
    </p:spTree>
    <p:extLst>
      <p:ext uri="{BB962C8B-B14F-4D97-AF65-F5344CB8AC3E}">
        <p14:creationId xmlns:p14="http://schemas.microsoft.com/office/powerpoint/2010/main" val="7499754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42</a:t>
            </a:fld>
            <a:endParaRPr lang="en-US"/>
          </a:p>
        </p:txBody>
      </p:sp>
    </p:spTree>
    <p:extLst>
      <p:ext uri="{BB962C8B-B14F-4D97-AF65-F5344CB8AC3E}">
        <p14:creationId xmlns:p14="http://schemas.microsoft.com/office/powerpoint/2010/main" val="28761896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43</a:t>
            </a:fld>
            <a:endParaRPr lang="en-US"/>
          </a:p>
        </p:txBody>
      </p:sp>
    </p:spTree>
    <p:extLst>
      <p:ext uri="{BB962C8B-B14F-4D97-AF65-F5344CB8AC3E}">
        <p14:creationId xmlns:p14="http://schemas.microsoft.com/office/powerpoint/2010/main" val="42312924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44</a:t>
            </a:fld>
            <a:endParaRPr lang="en-US"/>
          </a:p>
        </p:txBody>
      </p:sp>
    </p:spTree>
    <p:extLst>
      <p:ext uri="{BB962C8B-B14F-4D97-AF65-F5344CB8AC3E}">
        <p14:creationId xmlns:p14="http://schemas.microsoft.com/office/powerpoint/2010/main" val="21704180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45</a:t>
            </a:fld>
            <a:endParaRPr lang="en-US"/>
          </a:p>
        </p:txBody>
      </p:sp>
    </p:spTree>
    <p:extLst>
      <p:ext uri="{BB962C8B-B14F-4D97-AF65-F5344CB8AC3E}">
        <p14:creationId xmlns:p14="http://schemas.microsoft.com/office/powerpoint/2010/main" val="34088336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Universal  Waste</a:t>
            </a:r>
            <a:endParaRPr lang="en-US" sz="1100" dirty="0"/>
          </a:p>
          <a:p>
            <a:endParaRPr lang="en-US" dirty="0"/>
          </a:p>
          <a:p>
            <a:r>
              <a:rPr lang="en-US" dirty="0"/>
              <a:t>Universal wastes (UW) are hazardous wastes of specific categories that are exempt from hazardous waste management requirements; however, as they do pose some hazard to health and the environment, they must be disposed of properly.</a:t>
            </a:r>
            <a:endParaRPr lang="en-US" sz="1100" dirty="0"/>
          </a:p>
          <a:p>
            <a:endParaRPr lang="en-US" dirty="0"/>
          </a:p>
          <a:p>
            <a:r>
              <a:rPr lang="en-US" dirty="0"/>
              <a:t>The following are classes of universal waste (22 CCR 66261.9):</a:t>
            </a:r>
            <a:endParaRPr lang="en-US" sz="1100" dirty="0"/>
          </a:p>
          <a:p>
            <a:pPr marL="1143000" lvl="2" indent="-228600">
              <a:buFont typeface="Wingdings" panose="05000000000000000000" pitchFamily="2" charset="2"/>
              <a:buChar char="§"/>
            </a:pPr>
            <a:r>
              <a:rPr lang="en-US" dirty="0"/>
              <a:t>Batteries</a:t>
            </a:r>
            <a:endParaRPr lang="en-US" sz="1100" dirty="0"/>
          </a:p>
          <a:p>
            <a:pPr marL="1143000" lvl="2" indent="-228600">
              <a:buFont typeface="Wingdings" panose="05000000000000000000" pitchFamily="2" charset="2"/>
              <a:buChar char="§"/>
            </a:pPr>
            <a:r>
              <a:rPr lang="en-US" dirty="0"/>
              <a:t>Electronic devices</a:t>
            </a:r>
            <a:endParaRPr lang="en-US" sz="1100" dirty="0"/>
          </a:p>
          <a:p>
            <a:pPr marL="1143000" lvl="2" indent="-228600">
              <a:buFont typeface="Wingdings" panose="05000000000000000000" pitchFamily="2" charset="2"/>
              <a:buChar char="§"/>
            </a:pPr>
            <a:r>
              <a:rPr lang="en-US" dirty="0"/>
              <a:t>Mercury-containing equipment such as thermostats, mercury-containing switches, pressure gauges, mercury thermometers, and gas flow regulators</a:t>
            </a:r>
            <a:endParaRPr lang="en-US" sz="1100" dirty="0"/>
          </a:p>
          <a:p>
            <a:pPr marL="1143000" lvl="2" indent="-228600">
              <a:buFont typeface="Wingdings" panose="05000000000000000000" pitchFamily="2" charset="2"/>
              <a:buChar char="§"/>
            </a:pPr>
            <a:r>
              <a:rPr lang="en-US" dirty="0"/>
              <a:t>Light bulbs</a:t>
            </a:r>
            <a:endParaRPr lang="en-US" sz="1100" dirty="0"/>
          </a:p>
          <a:p>
            <a:pPr marL="1143000" lvl="2" indent="-228600">
              <a:buFont typeface="Wingdings" panose="05000000000000000000" pitchFamily="2" charset="2"/>
              <a:buChar char="§"/>
            </a:pPr>
            <a:r>
              <a:rPr lang="en-US" dirty="0"/>
              <a:t>Cathode ray tubes and tube glass from older monitors or televisions</a:t>
            </a:r>
            <a:endParaRPr lang="en-US" sz="1100" dirty="0"/>
          </a:p>
          <a:p>
            <a:pPr marL="1143000" lvl="2" indent="-228600">
              <a:buFont typeface="Wingdings" panose="05000000000000000000" pitchFamily="2" charset="2"/>
              <a:buChar char="§"/>
            </a:pPr>
            <a:r>
              <a:rPr lang="en-US" dirty="0"/>
              <a:t>Non-empty aerosol cans.</a:t>
            </a:r>
            <a:endParaRPr lang="en-US" sz="1100" dirty="0"/>
          </a:p>
          <a:p>
            <a:pPr lvl="1"/>
            <a:endParaRPr lang="en-US" dirty="0"/>
          </a:p>
          <a:p>
            <a:pPr marL="628650" lvl="1" indent="-171450">
              <a:buFont typeface="Courier New" panose="02070309020205020404" pitchFamily="49" charset="0"/>
              <a:buChar char="o"/>
            </a:pPr>
            <a:r>
              <a:rPr lang="en-US" dirty="0"/>
              <a:t>General Requirements</a:t>
            </a:r>
            <a:endParaRPr lang="en-US" sz="1100" dirty="0"/>
          </a:p>
          <a:p>
            <a:pPr marL="1085850" lvl="2" indent="-171450">
              <a:buFont typeface="Wingdings" panose="05000000000000000000" pitchFamily="2" charset="2"/>
              <a:buChar char="§"/>
            </a:pPr>
            <a:r>
              <a:rPr lang="en-US" dirty="0"/>
              <a:t>San Diego Mesa College will not accept UW from households or other businesses.</a:t>
            </a:r>
            <a:endParaRPr lang="en-US" sz="1100" dirty="0"/>
          </a:p>
          <a:p>
            <a:pPr marL="1085850" lvl="2" indent="-171450">
              <a:buFont typeface="Wingdings" panose="05000000000000000000" pitchFamily="2" charset="2"/>
              <a:buChar char="§"/>
            </a:pPr>
            <a:r>
              <a:rPr lang="en-US" dirty="0"/>
              <a:t>Containers for UW shall:</a:t>
            </a:r>
            <a:endParaRPr lang="en-US" sz="1100" dirty="0"/>
          </a:p>
          <a:p>
            <a:pPr marL="1543050" lvl="3" indent="-171450">
              <a:buFont typeface="Wingdings" panose="05000000000000000000" pitchFamily="2" charset="2"/>
              <a:buChar char="Ø"/>
            </a:pPr>
            <a:r>
              <a:rPr lang="en-US" dirty="0"/>
              <a:t>Be constructed of materials to prevent the breakage or damage to the UW contained within.</a:t>
            </a:r>
            <a:endParaRPr lang="en-US" sz="1100" dirty="0"/>
          </a:p>
          <a:p>
            <a:pPr marL="1543050" lvl="3" indent="-171450">
              <a:buFont typeface="Wingdings" panose="05000000000000000000" pitchFamily="2" charset="2"/>
              <a:buChar char="Ø"/>
            </a:pPr>
            <a:r>
              <a:rPr lang="en-US" dirty="0"/>
              <a:t>Have lids that:</a:t>
            </a:r>
            <a:endParaRPr lang="en-US" sz="1100" dirty="0"/>
          </a:p>
          <a:p>
            <a:pPr marL="2000250" lvl="4" indent="-171450">
              <a:buFont typeface="Wingdings" panose="05000000000000000000" pitchFamily="2" charset="2"/>
              <a:buChar char="§"/>
            </a:pPr>
            <a:r>
              <a:rPr lang="en-US" dirty="0"/>
              <a:t>Are appropriate for the container</a:t>
            </a:r>
            <a:endParaRPr lang="en-US" sz="1100" dirty="0"/>
          </a:p>
          <a:p>
            <a:pPr marL="2000250" lvl="4" indent="-171450">
              <a:buFont typeface="Wingdings" panose="05000000000000000000" pitchFamily="2" charset="2"/>
              <a:buChar char="§"/>
            </a:pPr>
            <a:r>
              <a:rPr lang="en-US" dirty="0"/>
              <a:t>Remain in place unless waste is actively being added or removed</a:t>
            </a:r>
            <a:endParaRPr lang="en-US" sz="1100" dirty="0"/>
          </a:p>
          <a:p>
            <a:pPr marL="2000250" lvl="4" indent="-171450">
              <a:buFont typeface="Wingdings" panose="05000000000000000000" pitchFamily="2" charset="2"/>
              <a:buChar char="§"/>
            </a:pPr>
            <a:r>
              <a:rPr lang="en-US" dirty="0"/>
              <a:t>Protect the contents from rainwater or other contaminating material.</a:t>
            </a:r>
            <a:endParaRPr lang="en-US" sz="1100" dirty="0"/>
          </a:p>
          <a:p>
            <a:pPr marL="1543050" lvl="3" indent="-171450">
              <a:buFont typeface="Wingdings" panose="05000000000000000000" pitchFamily="2" charset="2"/>
              <a:buChar char="Ø"/>
            </a:pPr>
            <a:r>
              <a:rPr lang="en-US" dirty="0"/>
              <a:t>Be clearly and legibly marked “Universal Waste” and identify the waste they are to contain (</a:t>
            </a:r>
            <a:r>
              <a:rPr lang="en-US" dirty="0" err="1"/>
              <a:t>e.g</a:t>
            </a:r>
            <a:r>
              <a:rPr lang="en-US" dirty="0"/>
              <a:t>, ‘fluorescent bulbs,’ ‘batteries,’ ‘Ballasts,’ etc.).</a:t>
            </a:r>
            <a:endParaRPr lang="en-US" sz="1100" dirty="0"/>
          </a:p>
          <a:p>
            <a:pPr marL="1543050" lvl="3" indent="-171450">
              <a:buFont typeface="Wingdings" panose="05000000000000000000" pitchFamily="2" charset="2"/>
              <a:buChar char="Ø"/>
            </a:pPr>
            <a:r>
              <a:rPr lang="en-US" dirty="0"/>
              <a:t>Have labels of a different color than hazardous waste labels used at the Facility or College.</a:t>
            </a:r>
            <a:endParaRPr lang="en-US" sz="1100" dirty="0"/>
          </a:p>
          <a:p>
            <a:pPr marL="1543050" lvl="3" indent="-171450">
              <a:buFont typeface="Wingdings" panose="05000000000000000000" pitchFamily="2" charset="2"/>
              <a:buChar char="Ø"/>
            </a:pPr>
            <a:r>
              <a:rPr lang="en-US" dirty="0"/>
              <a:t>Be clearly and legibly marked with the accumulation start date.</a:t>
            </a:r>
            <a:endParaRPr lang="en-US" sz="1100" dirty="0"/>
          </a:p>
          <a:p>
            <a:pPr lvl="2"/>
            <a:endParaRPr lang="en-US" dirty="0"/>
          </a:p>
          <a:p>
            <a:pPr marL="1085850" lvl="2" indent="-171450">
              <a:buFont typeface="Wingdings" panose="05000000000000000000" pitchFamily="2" charset="2"/>
              <a:buChar char="§"/>
            </a:pPr>
            <a:r>
              <a:rPr lang="en-US" dirty="0"/>
              <a:t>UW must be removed from San Diego Mesa College within one (1) year of the accumulation start date.</a:t>
            </a:r>
            <a:endParaRPr lang="en-US" sz="1100" dirty="0"/>
          </a:p>
          <a:p>
            <a:pPr marL="1543050" lvl="3" indent="-171450">
              <a:buFont typeface="Wingdings" panose="05000000000000000000" pitchFamily="2" charset="2"/>
              <a:buChar char="Ø"/>
            </a:pPr>
            <a:r>
              <a:rPr lang="en-US" dirty="0"/>
              <a:t>Waste may be removed by</a:t>
            </a:r>
            <a:endParaRPr lang="en-US" sz="1100" dirty="0"/>
          </a:p>
          <a:p>
            <a:pPr marL="2000250" lvl="4" indent="-171450">
              <a:buFont typeface="Wingdings" panose="05000000000000000000" pitchFamily="2" charset="2"/>
              <a:buChar char="§"/>
            </a:pPr>
            <a:r>
              <a:rPr lang="en-US" dirty="0"/>
              <a:t>A licensed Universal Waste Hauler/Handler</a:t>
            </a:r>
            <a:endParaRPr lang="en-US" sz="1100" dirty="0"/>
          </a:p>
          <a:p>
            <a:pPr marL="2000250" lvl="4" indent="-171450">
              <a:buFont typeface="Wingdings" panose="05000000000000000000" pitchFamily="2" charset="2"/>
              <a:buChar char="§"/>
            </a:pPr>
            <a:r>
              <a:rPr lang="en-US" dirty="0"/>
              <a:t>A recycling facility</a:t>
            </a:r>
            <a:endParaRPr lang="en-US" sz="1100" dirty="0"/>
          </a:p>
          <a:p>
            <a:pPr marL="2000250" lvl="4" indent="-171450">
              <a:buFont typeface="Wingdings" panose="05000000000000000000" pitchFamily="2" charset="2"/>
              <a:buChar char="§"/>
            </a:pPr>
            <a:r>
              <a:rPr lang="en-US" dirty="0"/>
              <a:t>District personnel transporting UW to an appropriate recycle or disposal facility</a:t>
            </a:r>
            <a:endParaRPr lang="en-US" sz="1100" dirty="0"/>
          </a:p>
          <a:p>
            <a:pPr marL="2000250" lvl="4" indent="-171450">
              <a:buFont typeface="Wingdings" panose="05000000000000000000" pitchFamily="2" charset="2"/>
              <a:buChar char="§"/>
            </a:pPr>
            <a:r>
              <a:rPr lang="en-US" dirty="0"/>
              <a:t>A hazardous waste contractor.</a:t>
            </a:r>
            <a:endParaRPr lang="en-US" sz="1100" dirty="0"/>
          </a:p>
          <a:p>
            <a:pPr lvl="2"/>
            <a:endParaRPr lang="en-US" dirty="0"/>
          </a:p>
          <a:p>
            <a:pPr marL="1085850" lvl="2" indent="-171450">
              <a:buFont typeface="Wingdings" panose="05000000000000000000" pitchFamily="2" charset="2"/>
              <a:buChar char="§"/>
            </a:pPr>
            <a:r>
              <a:rPr lang="en-US" dirty="0"/>
              <a:t>Records</a:t>
            </a:r>
            <a:endParaRPr lang="en-US" sz="1100" dirty="0"/>
          </a:p>
          <a:p>
            <a:pPr marL="1543050" lvl="3" indent="-171450">
              <a:buFont typeface="Wingdings" panose="05000000000000000000" pitchFamily="2" charset="2"/>
              <a:buChar char="Ø"/>
            </a:pPr>
            <a:r>
              <a:rPr lang="en-US" dirty="0"/>
              <a:t>Records of UW may be in the form of a Manifest, a Bill of Lading, an invoice, or a receipt.</a:t>
            </a:r>
            <a:endParaRPr lang="en-US" sz="1100" dirty="0"/>
          </a:p>
          <a:p>
            <a:pPr marL="1543050" lvl="3" indent="-171450">
              <a:buFont typeface="Wingdings" panose="05000000000000000000" pitchFamily="2" charset="2"/>
              <a:buChar char="Ø"/>
            </a:pPr>
            <a:r>
              <a:rPr lang="en-US" dirty="0"/>
              <a:t>UW records must be retained by the OEHS Coordinator or Chemical Hygiene Officer for at least three (3) years.</a:t>
            </a:r>
            <a:endParaRPr lang="en-US" sz="1100" dirty="0"/>
          </a:p>
          <a:p>
            <a:pPr lvl="1"/>
            <a:endParaRPr lang="en-US" dirty="0"/>
          </a:p>
          <a:p>
            <a:pPr marL="628650" lvl="1" indent="-171450">
              <a:buFont typeface="Courier New" panose="02070309020205020404" pitchFamily="49" charset="0"/>
              <a:buChar char="o"/>
            </a:pPr>
            <a:r>
              <a:rPr lang="en-US" dirty="0"/>
              <a:t>Specific Universal Waste Requirements</a:t>
            </a:r>
            <a:endParaRPr lang="en-US" sz="1100" dirty="0"/>
          </a:p>
          <a:p>
            <a:pPr lvl="2"/>
            <a:endParaRPr lang="en-US" dirty="0"/>
          </a:p>
          <a:p>
            <a:pPr marL="1085850" lvl="2" indent="-171450">
              <a:buFont typeface="Wingdings" panose="05000000000000000000" pitchFamily="2" charset="2"/>
              <a:buChar char="§"/>
            </a:pPr>
            <a:r>
              <a:rPr lang="en-US" dirty="0"/>
              <a:t>Batteries</a:t>
            </a:r>
            <a:endParaRPr lang="en-US" sz="1100" dirty="0"/>
          </a:p>
          <a:p>
            <a:pPr marL="1543050" lvl="3" indent="-171450">
              <a:buFont typeface="Wingdings" panose="05000000000000000000" pitchFamily="2" charset="2"/>
              <a:buChar char="Ø"/>
            </a:pPr>
            <a:r>
              <a:rPr lang="en-US" dirty="0"/>
              <a:t>Batteries must be removed from electronic devices as they are separate waste streams.</a:t>
            </a:r>
            <a:endParaRPr lang="en-US" sz="1100" dirty="0"/>
          </a:p>
          <a:p>
            <a:pPr marL="1543050" lvl="3" indent="-171450">
              <a:buFont typeface="Wingdings" panose="05000000000000000000" pitchFamily="2" charset="2"/>
              <a:buChar char="Ø"/>
            </a:pPr>
            <a:r>
              <a:rPr lang="en-US" dirty="0"/>
              <a:t>Alkaline batteries larger than 9 V (in terms of voltage), Nickel-Cadmium (Ni-Cd), and rechargeable batteries must have masking or other heavy-duty tape applied over the positive pole prior to placing in the container. This may be done by the waste hauler prior to removal from campus.</a:t>
            </a:r>
            <a:endParaRPr lang="en-US" sz="1100" dirty="0"/>
          </a:p>
          <a:p>
            <a:pPr marL="1543050" lvl="3" indent="-171450">
              <a:buFont typeface="Wingdings" panose="05000000000000000000" pitchFamily="2" charset="2"/>
              <a:buChar char="Ø"/>
            </a:pPr>
            <a:r>
              <a:rPr lang="en-US" dirty="0"/>
              <a:t>Containers holding used batteries shall be clearly and legibly labeled “Batteries.”</a:t>
            </a:r>
            <a:endParaRPr lang="en-US" sz="1100" dirty="0"/>
          </a:p>
          <a:p>
            <a:pPr lvl="2"/>
            <a:endParaRPr lang="en-US" dirty="0"/>
          </a:p>
          <a:p>
            <a:pPr marL="1085850" lvl="2" indent="-171450">
              <a:buFont typeface="Wingdings" panose="05000000000000000000" pitchFamily="2" charset="2"/>
              <a:buChar char="§"/>
            </a:pPr>
            <a:r>
              <a:rPr lang="en-US" dirty="0"/>
              <a:t>Light Bulbs</a:t>
            </a:r>
            <a:endParaRPr lang="en-US" sz="1100" dirty="0"/>
          </a:p>
          <a:p>
            <a:pPr marL="1543050" lvl="3" indent="-171450">
              <a:buFont typeface="Wingdings" panose="05000000000000000000" pitchFamily="2" charset="2"/>
              <a:buChar char="Ø"/>
            </a:pPr>
            <a:r>
              <a:rPr lang="en-US" dirty="0"/>
              <a:t>Containers for used light bulbs must provide adequate protection to prevent damage to the bulbs.</a:t>
            </a:r>
            <a:endParaRPr lang="en-US" sz="1100" dirty="0"/>
          </a:p>
          <a:p>
            <a:pPr marL="1543050" lvl="3" indent="-171450">
              <a:buFont typeface="Wingdings" panose="05000000000000000000" pitchFamily="2" charset="2"/>
              <a:buChar char="Ø"/>
            </a:pPr>
            <a:r>
              <a:rPr lang="en-US" dirty="0"/>
              <a:t>Containers holding used light bulbs shall be clearly and legibly labeled “Waste Bulbs.”</a:t>
            </a:r>
            <a:endParaRPr lang="en-US" sz="1100" dirty="0"/>
          </a:p>
          <a:p>
            <a:pPr marL="1543050" lvl="3" indent="-171450">
              <a:buFont typeface="Wingdings" panose="05000000000000000000" pitchFamily="2" charset="2"/>
              <a:buChar char="Ø"/>
            </a:pPr>
            <a:r>
              <a:rPr lang="en-US" dirty="0"/>
              <a:t>Particularly for fluorescent bulbs, containers must be sized appropriately to ensure the lid can be affixed properly to protect the used bulbs. </a:t>
            </a:r>
            <a:endParaRPr lang="en-US" sz="1100" dirty="0"/>
          </a:p>
          <a:p>
            <a:pPr marL="1543050" lvl="3" indent="-171450">
              <a:buFont typeface="Wingdings" panose="05000000000000000000" pitchFamily="2" charset="2"/>
              <a:buChar char="Ø"/>
            </a:pPr>
            <a:r>
              <a:rPr lang="en-US" dirty="0"/>
              <a:t>To dispose of light bulbs contact the facilities department. </a:t>
            </a:r>
            <a:endParaRPr lang="en-US" sz="1100" dirty="0"/>
          </a:p>
          <a:p>
            <a:pPr lvl="2"/>
            <a:endParaRPr lang="en-US" dirty="0"/>
          </a:p>
          <a:p>
            <a:pPr marL="1085850" lvl="2" indent="-171450">
              <a:buFont typeface="Wingdings" panose="05000000000000000000" pitchFamily="2" charset="2"/>
              <a:buChar char="§"/>
            </a:pPr>
            <a:r>
              <a:rPr lang="en-US" dirty="0"/>
              <a:t>Aerosol Cans</a:t>
            </a:r>
            <a:endParaRPr lang="en-US" sz="1100" dirty="0"/>
          </a:p>
          <a:p>
            <a:pPr marL="1543050" lvl="3" indent="-171450">
              <a:buFont typeface="Wingdings" panose="05000000000000000000" pitchFamily="2" charset="2"/>
              <a:buChar char="Ø"/>
            </a:pPr>
            <a:r>
              <a:rPr lang="en-US" dirty="0"/>
              <a:t>Aerosol cans are handled as Universal Waste when:</a:t>
            </a:r>
            <a:endParaRPr lang="en-US" sz="1100" dirty="0"/>
          </a:p>
          <a:p>
            <a:pPr marL="2000250" lvl="4" indent="-171450">
              <a:buFont typeface="Wingdings" panose="05000000000000000000" pitchFamily="2" charset="2"/>
              <a:buChar char="§"/>
            </a:pPr>
            <a:r>
              <a:rPr lang="en-US" dirty="0"/>
              <a:t>The can is partially full but cannot be used due to defective spray mechanisms</a:t>
            </a:r>
            <a:endParaRPr lang="en-US" sz="1100" dirty="0"/>
          </a:p>
          <a:p>
            <a:pPr marL="2000250" lvl="4" indent="-171450">
              <a:buFont typeface="Wingdings" panose="05000000000000000000" pitchFamily="2" charset="2"/>
              <a:buChar char="§"/>
            </a:pPr>
            <a:r>
              <a:rPr lang="en-US" dirty="0"/>
              <a:t>The propellant has been spent, but product still remains</a:t>
            </a:r>
            <a:endParaRPr lang="en-US" sz="1100" dirty="0"/>
          </a:p>
          <a:p>
            <a:pPr marL="2000250" lvl="4" indent="-171450">
              <a:buFont typeface="Wingdings" panose="05000000000000000000" pitchFamily="2" charset="2"/>
              <a:buChar char="§"/>
            </a:pPr>
            <a:r>
              <a:rPr lang="en-US" dirty="0"/>
              <a:t>The product is no longer needed.</a:t>
            </a:r>
            <a:endParaRPr lang="en-US" sz="1100" dirty="0"/>
          </a:p>
          <a:p>
            <a:pPr marL="1543050" lvl="3" indent="-171450">
              <a:buFont typeface="Wingdings" panose="05000000000000000000" pitchFamily="2" charset="2"/>
              <a:buChar char="Ø"/>
            </a:pPr>
            <a:r>
              <a:rPr lang="en-US" dirty="0"/>
              <a:t>San Diego Mesa College will not process (meaning; puncture, drain, or crush) aerosol cans (Health and Safety Code 25201.16(2)).</a:t>
            </a:r>
            <a:endParaRPr lang="en-US" sz="1100" dirty="0"/>
          </a:p>
          <a:p>
            <a:pPr marL="1543050" lvl="3" indent="-171450">
              <a:buFont typeface="Wingdings" panose="05000000000000000000" pitchFamily="2" charset="2"/>
              <a:buChar char="Ø"/>
            </a:pPr>
            <a:r>
              <a:rPr lang="en-US" dirty="0"/>
              <a:t>Empty aerosol cans, devoid of product and propellant, can be recycled.</a:t>
            </a:r>
            <a:endParaRPr lang="en-US" sz="1100" dirty="0"/>
          </a:p>
          <a:p>
            <a:pPr marL="2000250" lvl="4" indent="-171450">
              <a:buFont typeface="Wingdings" panose="05000000000000000000" pitchFamily="2" charset="2"/>
              <a:buChar char="§"/>
            </a:pPr>
            <a:r>
              <a:rPr lang="en-US" dirty="0"/>
              <a:t>Intentionally discharging an aerosol, piercing, or otherwise compromising the can solely for the purposes of rendering it non-hazardous is strictly forbidden.</a:t>
            </a:r>
            <a:endParaRPr lang="en-US" sz="1100" dirty="0"/>
          </a:p>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543050" lvl="3" indent="-171450">
              <a:buFont typeface="Wingdings" panose="05000000000000000000" pitchFamily="2" charset="2"/>
              <a:buChar char="Ø"/>
            </a:pPr>
            <a:r>
              <a:rPr lang="en-US" dirty="0"/>
              <a:t>Containers holding used or waste aerosol cans shall be clearly and legibly labeled “Waste Aerosol Cans.”</a:t>
            </a:r>
            <a:endParaRPr lang="en-US" sz="1100" dirty="0"/>
          </a:p>
          <a:p>
            <a:pPr marL="1543050" lvl="3" indent="-171450">
              <a:buFont typeface="Wingdings" panose="05000000000000000000" pitchFamily="2" charset="2"/>
              <a:buChar char="Ø"/>
            </a:pPr>
            <a:r>
              <a:rPr lang="en-US" dirty="0"/>
              <a:t>If not covered after cans are added, the lid must be secured at the end of each workday.</a:t>
            </a:r>
            <a:endParaRPr lang="en-US" sz="1100" dirty="0"/>
          </a:p>
          <a:p>
            <a:pPr marL="1543050" lvl="3" indent="-171450">
              <a:buFont typeface="Wingdings" panose="05000000000000000000" pitchFamily="2" charset="2"/>
              <a:buChar char="Ø"/>
            </a:pPr>
            <a:r>
              <a:rPr lang="en-US" dirty="0"/>
              <a:t>The container must be stored in an area with adequate ventilation, away from any heat source including direct sunlight.</a:t>
            </a:r>
            <a:endParaRPr lang="en-US" sz="1100" dirty="0"/>
          </a:p>
          <a:p>
            <a:pPr marL="1543050" lvl="3" indent="-171450">
              <a:buFont typeface="Wingdings" panose="05000000000000000000" pitchFamily="2" charset="2"/>
              <a:buChar char="Ø"/>
            </a:pPr>
            <a:r>
              <a:rPr lang="en-US" dirty="0"/>
              <a:t>To dispose of aerosol cans contact the OEHS Coordinator or the facilities department.</a:t>
            </a:r>
            <a:endParaRPr lang="en-US" sz="1100" dirty="0"/>
          </a:p>
          <a:p>
            <a:pPr lvl="2"/>
            <a:endParaRPr lang="en-US" dirty="0"/>
          </a:p>
          <a:p>
            <a:pPr marL="1085850" lvl="2" indent="-171450">
              <a:buFont typeface="Wingdings" panose="05000000000000000000" pitchFamily="2" charset="2"/>
              <a:buChar char="§"/>
            </a:pPr>
            <a:r>
              <a:rPr lang="en-US" dirty="0"/>
              <a:t>Electronic Devices</a:t>
            </a:r>
            <a:endParaRPr lang="en-US" sz="1100" dirty="0"/>
          </a:p>
          <a:p>
            <a:pPr marL="1543050" lvl="3" indent="-171450">
              <a:buFont typeface="Wingdings" panose="05000000000000000000" pitchFamily="2" charset="2"/>
              <a:buChar char="Ø"/>
            </a:pPr>
            <a:r>
              <a:rPr lang="en-US" dirty="0"/>
              <a:t>Electronic devices to be disposed of do not need to be placed in a container.</a:t>
            </a:r>
            <a:endParaRPr lang="en-US" sz="1100" dirty="0"/>
          </a:p>
          <a:p>
            <a:pPr marL="2000250" lvl="4" indent="-171450">
              <a:buFont typeface="Wingdings" panose="05000000000000000000" pitchFamily="2" charset="2"/>
              <a:buChar char="§"/>
            </a:pPr>
            <a:r>
              <a:rPr lang="en-US" dirty="0"/>
              <a:t>Waste devices can be disposed of by contacting the stockroom.</a:t>
            </a:r>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46</a:t>
            </a:fld>
            <a:endParaRPr lang="en-US"/>
          </a:p>
        </p:txBody>
      </p:sp>
    </p:spTree>
    <p:extLst>
      <p:ext uri="{BB962C8B-B14F-4D97-AF65-F5344CB8AC3E}">
        <p14:creationId xmlns:p14="http://schemas.microsoft.com/office/powerpoint/2010/main" val="366642192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47</a:t>
            </a:fld>
            <a:endParaRPr lang="en-US"/>
          </a:p>
        </p:txBody>
      </p:sp>
    </p:spTree>
    <p:extLst>
      <p:ext uri="{BB962C8B-B14F-4D97-AF65-F5344CB8AC3E}">
        <p14:creationId xmlns:p14="http://schemas.microsoft.com/office/powerpoint/2010/main" val="29294554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48</a:t>
            </a:fld>
            <a:endParaRPr lang="en-US"/>
          </a:p>
        </p:txBody>
      </p:sp>
    </p:spTree>
    <p:extLst>
      <p:ext uri="{BB962C8B-B14F-4D97-AF65-F5344CB8AC3E}">
        <p14:creationId xmlns:p14="http://schemas.microsoft.com/office/powerpoint/2010/main" val="290357734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49</a:t>
            </a:fld>
            <a:endParaRPr lang="en-US"/>
          </a:p>
        </p:txBody>
      </p:sp>
    </p:spTree>
    <p:extLst>
      <p:ext uri="{BB962C8B-B14F-4D97-AF65-F5344CB8AC3E}">
        <p14:creationId xmlns:p14="http://schemas.microsoft.com/office/powerpoint/2010/main" val="1099914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5</a:t>
            </a:fld>
            <a:endParaRPr lang="en-US"/>
          </a:p>
        </p:txBody>
      </p:sp>
    </p:spTree>
    <p:extLst>
      <p:ext uri="{BB962C8B-B14F-4D97-AF65-F5344CB8AC3E}">
        <p14:creationId xmlns:p14="http://schemas.microsoft.com/office/powerpoint/2010/main" val="286979788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50</a:t>
            </a:fld>
            <a:endParaRPr lang="en-US"/>
          </a:p>
        </p:txBody>
      </p:sp>
    </p:spTree>
    <p:extLst>
      <p:ext uri="{BB962C8B-B14F-4D97-AF65-F5344CB8AC3E}">
        <p14:creationId xmlns:p14="http://schemas.microsoft.com/office/powerpoint/2010/main" val="133508011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51</a:t>
            </a:fld>
            <a:endParaRPr lang="en-US"/>
          </a:p>
        </p:txBody>
      </p:sp>
    </p:spTree>
    <p:extLst>
      <p:ext uri="{BB962C8B-B14F-4D97-AF65-F5344CB8AC3E}">
        <p14:creationId xmlns:p14="http://schemas.microsoft.com/office/powerpoint/2010/main" val="32512037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52</a:t>
            </a:fld>
            <a:endParaRPr lang="en-US"/>
          </a:p>
        </p:txBody>
      </p:sp>
    </p:spTree>
    <p:extLst>
      <p:ext uri="{BB962C8B-B14F-4D97-AF65-F5344CB8AC3E}">
        <p14:creationId xmlns:p14="http://schemas.microsoft.com/office/powerpoint/2010/main" val="327253400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53</a:t>
            </a:fld>
            <a:endParaRPr lang="en-US"/>
          </a:p>
        </p:txBody>
      </p:sp>
    </p:spTree>
    <p:extLst>
      <p:ext uri="{BB962C8B-B14F-4D97-AF65-F5344CB8AC3E}">
        <p14:creationId xmlns:p14="http://schemas.microsoft.com/office/powerpoint/2010/main" val="39894166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54</a:t>
            </a:fld>
            <a:endParaRPr lang="en-US"/>
          </a:p>
        </p:txBody>
      </p:sp>
    </p:spTree>
    <p:extLst>
      <p:ext uri="{BB962C8B-B14F-4D97-AF65-F5344CB8AC3E}">
        <p14:creationId xmlns:p14="http://schemas.microsoft.com/office/powerpoint/2010/main" val="305003441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55</a:t>
            </a:fld>
            <a:endParaRPr lang="en-US"/>
          </a:p>
        </p:txBody>
      </p:sp>
    </p:spTree>
    <p:extLst>
      <p:ext uri="{BB962C8B-B14F-4D97-AF65-F5344CB8AC3E}">
        <p14:creationId xmlns:p14="http://schemas.microsoft.com/office/powerpoint/2010/main" val="219332029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56</a:t>
            </a:fld>
            <a:endParaRPr lang="en-US"/>
          </a:p>
        </p:txBody>
      </p:sp>
    </p:spTree>
    <p:extLst>
      <p:ext uri="{BB962C8B-B14F-4D97-AF65-F5344CB8AC3E}">
        <p14:creationId xmlns:p14="http://schemas.microsoft.com/office/powerpoint/2010/main" val="161295089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57</a:t>
            </a:fld>
            <a:endParaRPr lang="en-US"/>
          </a:p>
        </p:txBody>
      </p:sp>
    </p:spTree>
    <p:extLst>
      <p:ext uri="{BB962C8B-B14F-4D97-AF65-F5344CB8AC3E}">
        <p14:creationId xmlns:p14="http://schemas.microsoft.com/office/powerpoint/2010/main" val="36707610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58</a:t>
            </a:fld>
            <a:endParaRPr lang="en-US"/>
          </a:p>
        </p:txBody>
      </p:sp>
    </p:spTree>
    <p:extLst>
      <p:ext uri="{BB962C8B-B14F-4D97-AF65-F5344CB8AC3E}">
        <p14:creationId xmlns:p14="http://schemas.microsoft.com/office/powerpoint/2010/main" val="64631263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Use of emergency response equipment and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(ANSI 2358.1.2014, 8 CCR 5162</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Emergency eyewashes and safety showers are required in areas where employees routinely use corrosive, irritant, or skin absorbing chemicals.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safety showers shall be clearly identified with signage visible from at least twenty (20) feet away.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and showers must be accessible within ten (10) seconds or 50 feet of any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use of chemicals by employees or students is forbidden in instructional laboratories or any area if nearby safety showers and eyewashes are non-functional.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Eyewashes must have protective caps over the spouts to prevent contamination.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caps must remain in place except during testing and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areas around eyewashes and safety showers must be clear of objects and obstructions in a radius of at least twenty-four (24) inches from the center of the shower head.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Eyewash and safety shower stations shall be tested monthly and flushed for at least ten (10) seconds to clear the line of any debris.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there are any issues notify the Dean or supervisor and the Facilities Department immediately.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Tests may be performed by any employee; but it is the responsibility of the Department which the unit services to ensure the check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of this test (initial and date) shall be durably attached to the shower or eyewash.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flow rates are not part of the Department’s monthly checks it must be performed annually. To perform a flow rate check you can follow the procedure below: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 five-gallon container (with a mark at the three gallon level) and a curtain to channel the flow into the container. After activation, the level on the container should be reached within 9 seconds or less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showers must be capable of emitting twenty (20) gallons per minute.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Records shall be kept for at least three (3) years.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Fire Extinguishers (8 CCR 5543, 8 CCR 6151, NFPA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located within thirty (30) feet of each instructional laboratory.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storage locations that contain flammable liquids must have a fire extinguisher located outside of the door but within ten (10) feet of the storage location.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least twenty-four (24) inches of space must remain clear around each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must be stored in cabinets or on hangars to prevent damage.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Extinguishers may not be stored on the floor.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available for the appropriate class of fire hazards (A, B, C, or 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shall be checked monthly. Records of monthly inspections and annual service should be attached to the fire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Inspections may be performed by any employee; but it is the responsibility of the Department where the extinguisher is installed to ensure the check is performed.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Follow the steps below to perform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gauge on the extinguisher must read ‘full’ and be in the green portion of the gauge.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pull pin must be in place in the handle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tamper seal must be in place indicating the extinguisher has not been discharged.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tag recording the inspection must be attached to the extinguisher or the mounting assembly.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any of the above conditions are deficient, the individual conducting the check shall immediately notify the Facilities Services Department to address the extinguisher.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extinguishers are serviced annually by an external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Facilities Services Department is responsible for coordinating the annual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Tags are marked with the month and year of the annual service.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During annual servicing, replacement or temporary fire extinguishers must be made available.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Instruction may not take place and employees may not work in any area containing flammable or combustible materials that does not have appropriately located and fully-functional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First Aid Kits (8 CCR 3400)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first aid kit should be located in each area where hazardous chemicals or waste are used or stored.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record of this inspection shall be maintained with the first aid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 shall be restocked as necessary or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Spill Response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response kits shall be located near areas where chemicals are handled, stored, used, or transferred.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kits will be inspected monthly by any employee; but it is the responsibility of the Department where the kit is installed to ensure the inspection is performed.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missing, outdated, obsolete, or degraded supplies shall be replaced during the monthly inspection.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Materials within the spill kit will be appropriate for the chemicals used in the immediate vicinity.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SzPts val="1000"/>
              <a:buFont typeface="Symbol" panose="05050102010706020507" pitchFamily="18" charset="2"/>
              <a:buNone/>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Chemical Spill Cleanup and Emergency Response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Incidental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incidental spill is the release of a hazardous substance which does not pose a significant safety or health hazard to employees in the immediate vicinity 	or to the employee cleaning it up, nor does it have the potential to become an emergency within a short time frame.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Incidental spills are limited in quantity, exposure potential, or toxicity and present minor safety or health hazards to employees in the immediate work area or those assigned to clean them up.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properties of hazardous substances as well as the particular circumstances of the release itself will have an impact on what employees can handle safely and what procedures should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Each spill must be evaluated prior to responding.  Consult the SDS for guidelines on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Incidental spills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would be less than 2 L of low hazard materials, including volatiles and irritants (depending on the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less than 50 mL of highly hazardous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Take the following actions for proper spill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of a volatile material, the evacuation of the immediate area is at the discretion of the supervisor and will be based on the nature of the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spill is moderate in size but is not large enough to trigger an emergency response action, the immediate area should be evacuated of all employees and students until the spill is properly cleaned 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of the spill shall be cordoned off by way of caution tape or closing laboratory doors.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Protective equipment must be worn (goggles, gloves, shoe covers).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Any sorbent material (pillows, pads, absorbent solids) or other disposable material used shall be packaged in a plastic bag, sealed, and disposed of as hazardous waste.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u="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effectLst/>
                <a:latin typeface="Times New Roman" panose="02020603050405020304" pitchFamily="18" charset="0"/>
                <a:ea typeface="Calibri" panose="020F0502020204030204" pitchFamily="34" charset="0"/>
                <a:cs typeface="Times New Roman" panose="02020603050405020304" pitchFamily="18" charset="0"/>
              </a:rPr>
              <a:t>Emergency Response Spills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An emergency spill would constitute that a clean-up  response effort would be needed by employees from outside the immediate release area or by other 	designated responders - (i.e. Hazardous waste hauler, mutual-aid groups, local fire departments, etc.)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release or situation must pose an emergency. Examples 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may cause high levels of exposures to toxic substances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is life or injury threatening,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IDLH conditions,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poses a fire and explosion hazard (exceeds or has potential to exceed 25% of the LEL),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it requires immediate attention because of danger, or presents an oxygen deficient condition.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15000"/>
              </a:lnSpc>
              <a:spcBef>
                <a:spcPts val="0"/>
              </a:spcBef>
              <a:spcAft>
                <a:spcPts val="10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**Nuisance spills, minor releases, etc., which do not require immediate attention (due to danger to employees) are not considered emergencies.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guideline for emergency spill response would be: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liquid spills of more than two liters (2 L), depending on type of chemical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more than fifty milliliters (50 mL) of highly hazardous materials,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uncontrolled off-gassing of chemical reactions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Leaking cylinders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Staff and Faculty will not use respirators during clean-up, if respirators are needed then the procedures below need to be followed: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Contact College Police Dispatch (6405 or 619-388-6405) to request assistance from the hazardous waste contractor or local Hazardous Materials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Dean or supervisor shall be notified.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Vice President of Administrative Services, College Events and Operations Administrator, and the OEHS Coordinator shall be notified of the spill as soon as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Regional Facilities Officer (RFO) shall be contacted if assistance is needed.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Depending on the amount, areas impacted, and the type of chemical, the Emergency Action Plan may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15000"/>
              </a:lnSpc>
              <a:spcBef>
                <a:spcPts val="0"/>
              </a:spcBef>
              <a:spcAft>
                <a:spcPts val="0"/>
              </a:spcAft>
              <a:buSzPts val="1000"/>
              <a:buFont typeface="Wingdings" panose="05000000000000000000" pitchFamily="2" charset="2"/>
              <a:buChar char=""/>
              <a:tabLst>
                <a:tab pos="18288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Supervisor or Dean will determine if the Emergency Action Plan needs to be initiated.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Injured persons shall be assisted and addressed as applicable and contaminated persons, even if injured, shall be isolated.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area around the spill/release shall be cordoned off at a safe distance, determined by the amount, scope, and chemical involved.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flammable chemical spills or gas releases, all sources of ignition need to be immediately extinguished, including open flames, heating mantles, vacuum pump motors, and powered equipment.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100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Chemical Hygiene Officer or any staff member shall provide the SDS to first responders.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853816F-A1CF-4485-B308-1B9F14B36EAD}" type="slidenum">
              <a:rPr lang="en-US" smtClean="0"/>
              <a:t>59</a:t>
            </a:fld>
            <a:endParaRPr lang="en-US"/>
          </a:p>
        </p:txBody>
      </p:sp>
    </p:spTree>
    <p:extLst>
      <p:ext uri="{BB962C8B-B14F-4D97-AF65-F5344CB8AC3E}">
        <p14:creationId xmlns:p14="http://schemas.microsoft.com/office/powerpoint/2010/main" val="3530388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140933218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Facilities that generate, treat, store or dispose of hazardous waste have additional responsibilities to notify and coordinate with other response agencies. Whenever there is an imminent or actual emergency situation such as an explosion, fire, or release the Emergency Coordinator must follow the appropriate requirements for the category of facility and type of release involved: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Title 22 California Code of Regulations §66265.56. Emergency Procedures for generators of 1,000 kilograms or more of hazardous waste in any calendar month.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Title 22 California Code of Regulations §66265.196. Response to Leaks or Spills and Disposition of Leaking or Unfit-for-Use Tank Systems.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Title 40 Code of Federal Regulations §302.6. Notification requirements for a release of a hazardous substance equal to or greater than the reportable quantity.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Title 22 California Code of Regulations §66262.34(d)(2) and Title 40 Code of Federal Regulations §262.34(d)(5)(ii) for generators of less than 1000 kilograms of hazardous waste in any calendar month.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60</a:t>
            </a:fld>
            <a:endParaRPr lang="en-US"/>
          </a:p>
        </p:txBody>
      </p:sp>
    </p:spTree>
    <p:extLst>
      <p:ext uri="{BB962C8B-B14F-4D97-AF65-F5344CB8AC3E}">
        <p14:creationId xmlns:p14="http://schemas.microsoft.com/office/powerpoint/2010/main" val="109016198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61</a:t>
            </a:fld>
            <a:endParaRPr lang="en-US"/>
          </a:p>
        </p:txBody>
      </p:sp>
    </p:spTree>
    <p:extLst>
      <p:ext uri="{BB962C8B-B14F-4D97-AF65-F5344CB8AC3E}">
        <p14:creationId xmlns:p14="http://schemas.microsoft.com/office/powerpoint/2010/main" val="307207307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62</a:t>
            </a:fld>
            <a:endParaRPr lang="en-US"/>
          </a:p>
        </p:txBody>
      </p:sp>
    </p:spTree>
    <p:extLst>
      <p:ext uri="{BB962C8B-B14F-4D97-AF65-F5344CB8AC3E}">
        <p14:creationId xmlns:p14="http://schemas.microsoft.com/office/powerpoint/2010/main" val="398347045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63</a:t>
            </a:fld>
            <a:endParaRPr lang="en-US"/>
          </a:p>
        </p:txBody>
      </p:sp>
    </p:spTree>
    <p:extLst>
      <p:ext uri="{BB962C8B-B14F-4D97-AF65-F5344CB8AC3E}">
        <p14:creationId xmlns:p14="http://schemas.microsoft.com/office/powerpoint/2010/main" val="17887937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64</a:t>
            </a:fld>
            <a:endParaRPr lang="en-US"/>
          </a:p>
        </p:txBody>
      </p:sp>
    </p:spTree>
    <p:extLst>
      <p:ext uri="{BB962C8B-B14F-4D97-AF65-F5344CB8AC3E}">
        <p14:creationId xmlns:p14="http://schemas.microsoft.com/office/powerpoint/2010/main" val="359609720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65</a:t>
            </a:fld>
            <a:endParaRPr lang="en-US"/>
          </a:p>
        </p:txBody>
      </p:sp>
    </p:spTree>
    <p:extLst>
      <p:ext uri="{BB962C8B-B14F-4D97-AF65-F5344CB8AC3E}">
        <p14:creationId xmlns:p14="http://schemas.microsoft.com/office/powerpoint/2010/main" val="264567950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66</a:t>
            </a:fld>
            <a:endParaRPr lang="en-US"/>
          </a:p>
        </p:txBody>
      </p:sp>
    </p:spTree>
    <p:extLst>
      <p:ext uri="{BB962C8B-B14F-4D97-AF65-F5344CB8AC3E}">
        <p14:creationId xmlns:p14="http://schemas.microsoft.com/office/powerpoint/2010/main" val="55949937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67</a:t>
            </a:fld>
            <a:endParaRPr lang="en-US"/>
          </a:p>
        </p:txBody>
      </p:sp>
    </p:spTree>
    <p:extLst>
      <p:ext uri="{BB962C8B-B14F-4D97-AF65-F5344CB8AC3E}">
        <p14:creationId xmlns:p14="http://schemas.microsoft.com/office/powerpoint/2010/main" val="373201663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68</a:t>
            </a:fld>
            <a:endParaRPr lang="en-US"/>
          </a:p>
        </p:txBody>
      </p:sp>
    </p:spTree>
    <p:extLst>
      <p:ext uri="{BB962C8B-B14F-4D97-AF65-F5344CB8AC3E}">
        <p14:creationId xmlns:p14="http://schemas.microsoft.com/office/powerpoint/2010/main" val="172026970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69</a:t>
            </a:fld>
            <a:endParaRPr lang="en-US"/>
          </a:p>
        </p:txBody>
      </p:sp>
    </p:spTree>
    <p:extLst>
      <p:ext uri="{BB962C8B-B14F-4D97-AF65-F5344CB8AC3E}">
        <p14:creationId xmlns:p14="http://schemas.microsoft.com/office/powerpoint/2010/main" val="664423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7</a:t>
            </a:fld>
            <a:endParaRPr lang="en-US"/>
          </a:p>
        </p:txBody>
      </p:sp>
    </p:spTree>
    <p:extLst>
      <p:ext uri="{BB962C8B-B14F-4D97-AF65-F5344CB8AC3E}">
        <p14:creationId xmlns:p14="http://schemas.microsoft.com/office/powerpoint/2010/main" val="85477794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70</a:t>
            </a:fld>
            <a:endParaRPr lang="en-US"/>
          </a:p>
        </p:txBody>
      </p:sp>
    </p:spTree>
    <p:extLst>
      <p:ext uri="{BB962C8B-B14F-4D97-AF65-F5344CB8AC3E}">
        <p14:creationId xmlns:p14="http://schemas.microsoft.com/office/powerpoint/2010/main" val="292662149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71</a:t>
            </a:fld>
            <a:endParaRPr lang="en-US"/>
          </a:p>
        </p:txBody>
      </p:sp>
    </p:spTree>
    <p:extLst>
      <p:ext uri="{BB962C8B-B14F-4D97-AF65-F5344CB8AC3E}">
        <p14:creationId xmlns:p14="http://schemas.microsoft.com/office/powerpoint/2010/main" val="279309200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response procedures for a release or threatened release of hazardous materials.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event of a hazardous material release or threatened release the campus will take the following actions to protect life and the environment.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Notification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Internal facility emergency communications or alarm notification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Notifications to neighboring facilities that may be affected by an off-site release will occur by: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warnings;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public address or intercom system;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alarm system; </a:t>
            </a:r>
          </a:p>
          <a:p>
            <a:pPr marL="1371600" marR="0" lvl="3" indent="0">
              <a:lnSpc>
                <a:spcPct val="115000"/>
              </a:lnSpc>
              <a:spcBef>
                <a:spcPts val="0"/>
              </a:spcBef>
              <a:spcAft>
                <a:spcPts val="0"/>
              </a:spcAft>
              <a:buSzPts val="1000"/>
              <a:buFont typeface="Wingdings" panose="05000000000000000000" pitchFamily="2" charset="2"/>
              <a:buNone/>
              <a:tabLst>
                <a:tab pos="13716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Containment and Cleanup Procedures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Our facility’s procedures for containing spills and preventing and mitigating releases, fires and/or explosions are the following: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monitor for leaks, ruptures, pressure build-up,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absorbent physical barriers (e.g., pads, spill pigs, spill pillows);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cover or block floor and/or storm drains;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fire suppression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eliminate sources of ignition for flammable hazards;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stop processes and/or operations;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automatic / electronic equipment shut-off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shut off water, gas, electrical utilities;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call 9-1-1 for public emergency responder assistance and/or medical aid;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notify and evacuate persons in all threatened and/or impacted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account for evacuated persons immediately after evacuation;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protective equipment for on-site emergency response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remove containers and/or isolate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hire licensed hazardous waste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use absorbent material for spill containment;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provide safe temporary storage of hazardous waste generated during emergency actions;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000"/>
              <a:buFont typeface="Symbol" panose="05050102010706020507" pitchFamily="18" charset="2"/>
              <a:buChar char=""/>
              <a:tabLst>
                <a:tab pos="457200" algn="l"/>
              </a:tabLst>
            </a:pPr>
            <a:endParaRPr lang="en-US" sz="1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Facility Evacuations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alarm signal(s) will be used to begin evacuation of the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Bells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Horns/Sirens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Verbal (i.e., Shouting)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For emergency assembly areas please view the evacuation maps that are posted in the individual buildings:  Also see the Mesa College Emergency Plan for more details on evacuations and 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15000"/>
              </a:lnSpc>
              <a:spcBef>
                <a:spcPts val="0"/>
              </a:spcBef>
              <a:spcAft>
                <a:spcPts val="0"/>
              </a:spcAft>
              <a:buSzPts val="1000"/>
              <a:buFont typeface="Arial" panose="020B0604020202020204" pitchFamily="34" charset="0"/>
              <a:buChar char="•"/>
              <a:tabLst>
                <a:tab pos="457200" algn="l"/>
              </a:tabLs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Emergency Equipment (located in various place around campus)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and first aid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suits, aprons, and/or vests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protective gloves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safety glasses, goggles, and face shields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hard hats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air-purifying respirators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aid kits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plumbed eyewash fountain and/or shower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eyewash kits and/or station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fighting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fire extinguishers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Fixed fire systems/sprinklers/fire hoses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Fire alarm boxes or stations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Spill control and cleanup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All in one spill kit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Absorbent material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Container for used absorbent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Broom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Shovel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Shop vac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Exhaust hood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Chemical neutralizers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200150" marR="0" lvl="2" indent="-285750">
              <a:lnSpc>
                <a:spcPct val="115000"/>
              </a:lnSpc>
              <a:spcBef>
                <a:spcPts val="0"/>
              </a:spcBef>
              <a:spcAft>
                <a:spcPts val="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Communication and alarm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Intercom/PA system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15000"/>
              </a:lnSpc>
              <a:spcBef>
                <a:spcPts val="0"/>
              </a:spcBef>
              <a:spcAft>
                <a:spcPts val="0"/>
              </a:spcAft>
              <a:buSzPts val="1000"/>
              <a:buFont typeface="Wingdings" panose="05000000000000000000" pitchFamily="2" charset="2"/>
              <a:buChar char=""/>
              <a:tabLst>
                <a:tab pos="13716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Portable radios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sz="1100" dirty="0"/>
          </a:p>
        </p:txBody>
      </p:sp>
      <p:sp>
        <p:nvSpPr>
          <p:cNvPr id="4" name="Slide Number Placeholder 3"/>
          <p:cNvSpPr>
            <a:spLocks noGrp="1"/>
          </p:cNvSpPr>
          <p:nvPr>
            <p:ph type="sldNum" sz="quarter" idx="10"/>
          </p:nvPr>
        </p:nvSpPr>
        <p:spPr/>
        <p:txBody>
          <a:bodyPr/>
          <a:lstStyle/>
          <a:p>
            <a:fld id="{C853816F-A1CF-4485-B308-1B9F14B36EAD}" type="slidenum">
              <a:rPr lang="en-US" smtClean="0"/>
              <a:t>72</a:t>
            </a:fld>
            <a:endParaRPr lang="en-US"/>
          </a:p>
        </p:txBody>
      </p:sp>
    </p:spTree>
    <p:extLst>
      <p:ext uri="{BB962C8B-B14F-4D97-AF65-F5344CB8AC3E}">
        <p14:creationId xmlns:p14="http://schemas.microsoft.com/office/powerpoint/2010/main" val="350296324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73</a:t>
            </a:fld>
            <a:endParaRPr lang="en-US"/>
          </a:p>
        </p:txBody>
      </p:sp>
    </p:spTree>
    <p:extLst>
      <p:ext uri="{BB962C8B-B14F-4D97-AF65-F5344CB8AC3E}">
        <p14:creationId xmlns:p14="http://schemas.microsoft.com/office/powerpoint/2010/main" val="1121210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1818230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Mesa’s standard operating procedures (SOP’s):</a:t>
            </a:r>
            <a:endParaRPr lang="en-US" sz="1100" dirty="0"/>
          </a:p>
          <a:p>
            <a:pPr marL="457200" lvl="1" indent="0">
              <a:buFont typeface="Arial" panose="020B0604020202020204" pitchFamily="34" charset="0"/>
              <a:buNone/>
            </a:pPr>
            <a:r>
              <a:rPr lang="en-US" dirty="0"/>
              <a:t>The Mesa College Chemical Hygiene Plan (CHP), combined with training, will act as the Standard Operating Procedures for those processes that involve chemical movement, storage, and chemical/waste handling.</a:t>
            </a:r>
            <a:endParaRPr lang="en-US" sz="1100" dirty="0"/>
          </a:p>
          <a:p>
            <a:pPr lvl="1"/>
            <a:endParaRPr lang="en-US" dirty="0"/>
          </a:p>
          <a:p>
            <a:pPr lvl="1"/>
            <a:r>
              <a:rPr lang="en-US" dirty="0"/>
              <a:t>Individual Departments may write supplemental Standard Operating Procedures to delineate site-specific program compliance for their unique programs and hazards, but they must be at least as stringent with the contents of the CHP</a:t>
            </a:r>
            <a:endParaRPr lang="en-US" sz="1100" dirty="0"/>
          </a:p>
          <a:p>
            <a:endParaRPr lang="en-US" u="sng" dirty="0"/>
          </a:p>
          <a:p>
            <a:r>
              <a:rPr lang="en-US" u="sng" dirty="0"/>
              <a:t>General Chemical Safety Guidelines:</a:t>
            </a:r>
            <a:endParaRPr lang="en-US" sz="1100" dirty="0"/>
          </a:p>
          <a:p>
            <a:pPr marL="628650" lvl="1" indent="-171450">
              <a:buFont typeface="Arial" panose="020B0604020202020204" pitchFamily="34" charset="0"/>
              <a:buChar char="•"/>
            </a:pPr>
            <a:r>
              <a:rPr lang="en-US" dirty="0"/>
              <a:t>Personnel should not work with or transfer flammable or toxic hazardous materials alone.</a:t>
            </a:r>
            <a:endParaRPr lang="en-US" sz="1100" dirty="0"/>
          </a:p>
          <a:p>
            <a:pPr marL="628650" lvl="1" indent="-171450">
              <a:buFont typeface="Arial" panose="020B0604020202020204" pitchFamily="34" charset="0"/>
              <a:buChar char="•"/>
            </a:pPr>
            <a:r>
              <a:rPr lang="en-US" dirty="0"/>
              <a:t>Employees should wash hands with soap and water prior to leaving the area where hazardous materials are used.</a:t>
            </a:r>
            <a:endParaRPr lang="en-US" sz="1100" dirty="0"/>
          </a:p>
          <a:p>
            <a:pPr marL="628650" lvl="1" indent="-171450">
              <a:buFont typeface="Arial" panose="020B0604020202020204" pitchFamily="34" charset="0"/>
              <a:buChar char="•"/>
            </a:pPr>
            <a:r>
              <a:rPr lang="en-US" dirty="0"/>
              <a:t>All work with volatile chemicals shall be conducted in the fume hoods or other well-ventilated areas.</a:t>
            </a:r>
            <a:endParaRPr lang="en-US" sz="1100" dirty="0"/>
          </a:p>
          <a:p>
            <a:pPr marL="628650" lvl="1" indent="-171450">
              <a:buFont typeface="Arial" panose="020B0604020202020204" pitchFamily="34" charset="0"/>
              <a:buChar char="•"/>
            </a:pPr>
            <a:r>
              <a:rPr lang="en-US" dirty="0"/>
              <a:t>Areas where hazardous materials or waste are stored shall be secured from unauthorized access.</a:t>
            </a:r>
            <a:endParaRPr lang="en-US" sz="1100" dirty="0"/>
          </a:p>
          <a:p>
            <a:endParaRPr lang="en-US" u="sng" dirty="0"/>
          </a:p>
          <a:p>
            <a:r>
              <a:rPr lang="en-US" u="sng" dirty="0"/>
              <a:t>Housekeeping:</a:t>
            </a:r>
            <a:endParaRPr lang="en-US" sz="1100" dirty="0"/>
          </a:p>
          <a:p>
            <a:pPr marL="628650" lvl="1" indent="-171450">
              <a:buFont typeface="Arial" panose="020B0604020202020204" pitchFamily="34" charset="0"/>
              <a:buChar char="•"/>
            </a:pPr>
            <a:r>
              <a:rPr lang="en-US" dirty="0"/>
              <a:t>All doorways, walkways and staircases are to remain clear and free from obstructions, chemicals, or hazardous waste.</a:t>
            </a:r>
            <a:endParaRPr lang="en-US" sz="1100" dirty="0"/>
          </a:p>
          <a:p>
            <a:pPr marL="628650" lvl="1" indent="-171450">
              <a:buFont typeface="Arial" panose="020B0604020202020204" pitchFamily="34" charset="0"/>
              <a:buChar char="•"/>
            </a:pPr>
            <a:r>
              <a:rPr lang="en-US" dirty="0"/>
              <a:t>The area around eyewashes and safety showers shall always remain clear of obstructions to a distance of at least twenty-four (24) inches.</a:t>
            </a:r>
            <a:endParaRPr lang="en-US" sz="1100" dirty="0"/>
          </a:p>
          <a:p>
            <a:pPr marL="628650" lvl="1" indent="-171450">
              <a:buFont typeface="Arial" panose="020B0604020202020204" pitchFamily="34" charset="0"/>
              <a:buChar char="•"/>
            </a:pPr>
            <a:r>
              <a:rPr lang="en-US" dirty="0"/>
              <a:t>Areas shall be kept clean and neat.</a:t>
            </a:r>
            <a:endParaRPr lang="en-US" sz="1100" dirty="0"/>
          </a:p>
          <a:p>
            <a:pPr marL="628650" lvl="1" indent="-171450">
              <a:buFont typeface="Arial" panose="020B0604020202020204" pitchFamily="34" charset="0"/>
              <a:buChar char="•"/>
            </a:pPr>
            <a:r>
              <a:rPr lang="en-US" dirty="0"/>
              <a:t>Small drips or spills of chemicals shall be wiped up immediately using appropriate PPE and proper materials for the chemical.</a:t>
            </a:r>
            <a:endParaRPr lang="en-US" sz="1100" dirty="0"/>
          </a:p>
          <a:p>
            <a:pPr marL="628650" lvl="1" indent="-171450">
              <a:buFont typeface="Arial" panose="020B0604020202020204" pitchFamily="34" charset="0"/>
              <a:buChar char="•"/>
            </a:pPr>
            <a:r>
              <a:rPr lang="en-US" dirty="0"/>
              <a:t>Materials used for cleaning spills shall be disposed of as hazardous waste.</a:t>
            </a:r>
            <a:endParaRPr lang="en-US" sz="1100" dirty="0"/>
          </a:p>
          <a:p>
            <a:endParaRPr lang="en-US" u="sng" dirty="0"/>
          </a:p>
          <a:p>
            <a:r>
              <a:rPr lang="en-US" u="sng" dirty="0"/>
              <a:t>Chemical Handling:</a:t>
            </a:r>
            <a:endParaRPr lang="en-US" sz="1100" dirty="0"/>
          </a:p>
          <a:p>
            <a:r>
              <a:rPr lang="en-US" dirty="0"/>
              <a:t>Chemical handling is the application of best practices to minimize the risk in using, moving, or transferring chemicals. The basis of safe chemical handling is being aware of what chemicals are present in the workplace and their associated hazards.</a:t>
            </a:r>
            <a:endParaRPr lang="en-US" sz="1100" dirty="0"/>
          </a:p>
          <a:p>
            <a:pPr lvl="1"/>
            <a:endParaRPr lang="en-US" dirty="0"/>
          </a:p>
          <a:p>
            <a:pPr marL="628650" lvl="1" indent="-171450">
              <a:buFont typeface="Courier New" panose="02070309020205020404" pitchFamily="49" charset="0"/>
              <a:buChar char="o"/>
            </a:pPr>
            <a:r>
              <a:rPr lang="en-US" dirty="0"/>
              <a:t>Chemical Inventory</a:t>
            </a:r>
            <a:endParaRPr lang="en-US" sz="1100" dirty="0"/>
          </a:p>
          <a:p>
            <a:pPr marL="1085850" lvl="2" indent="-171450">
              <a:buFont typeface="Wingdings" panose="05000000000000000000" pitchFamily="2" charset="2"/>
              <a:buChar char="§"/>
            </a:pPr>
            <a:r>
              <a:rPr lang="en-US" dirty="0"/>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u="sng" dirty="0"/>
              <a:t>no later than January 31 of each calendar year.</a:t>
            </a:r>
            <a:endParaRPr lang="en-US" sz="1100" dirty="0"/>
          </a:p>
          <a:p>
            <a:pPr marL="1543050" lvl="3" indent="-171450">
              <a:buFont typeface="Wingdings" panose="05000000000000000000" pitchFamily="2" charset="2"/>
              <a:buChar char="Ø"/>
            </a:pPr>
            <a:r>
              <a:rPr lang="en-US" dirty="0"/>
              <a:t>Mesa College’s chemical inventory format has been standardized and each department must use the standardized format when creating a chemical inventory.  </a:t>
            </a:r>
            <a:endParaRPr lang="en-US" sz="1100" dirty="0"/>
          </a:p>
          <a:p>
            <a:pPr marL="1085850" lvl="2" indent="-171450">
              <a:buFont typeface="Wingdings" panose="05000000000000000000" pitchFamily="2" charset="2"/>
              <a:buChar char="§"/>
            </a:pPr>
            <a:r>
              <a:rPr lang="en-US" dirty="0"/>
              <a:t>Every hazardous chemical that is used on the Mesa campus must have a corresponding SDS. </a:t>
            </a:r>
            <a:endParaRPr lang="en-US" sz="1100" dirty="0"/>
          </a:p>
          <a:p>
            <a:pPr lvl="1"/>
            <a:endParaRPr lang="en-US" dirty="0"/>
          </a:p>
          <a:p>
            <a:pPr marL="628650" lvl="1" indent="-171450">
              <a:buFont typeface="Courier New" panose="02070309020205020404" pitchFamily="49" charset="0"/>
              <a:buChar char="o"/>
            </a:pPr>
            <a:r>
              <a:rPr lang="en-US" dirty="0"/>
              <a:t>Receiving Chemicals</a:t>
            </a:r>
            <a:endParaRPr lang="en-US" sz="1100" dirty="0"/>
          </a:p>
          <a:p>
            <a:pPr marL="1085850" lvl="2" indent="-171450">
              <a:buFont typeface="Wingdings" panose="05000000000000000000" pitchFamily="2" charset="2"/>
              <a:buChar char="§"/>
            </a:pPr>
            <a:r>
              <a:rPr lang="en-US" dirty="0"/>
              <a:t>No  “outside” donations of chemicals, either new or partially consumed can be excepted</a:t>
            </a:r>
            <a:endParaRPr lang="en-US" sz="1100" dirty="0"/>
          </a:p>
          <a:p>
            <a:pPr marL="1085850" lvl="2" indent="-171450">
              <a:buFont typeface="Wingdings" panose="05000000000000000000" pitchFamily="2" charset="2"/>
              <a:buChar char="§"/>
            </a:pPr>
            <a:r>
              <a:rPr lang="en-US" dirty="0"/>
              <a:t>All chemicals shall have the date received, person receiving, and the date they were opened written on the label.</a:t>
            </a:r>
            <a:endParaRPr lang="en-US" sz="1100" dirty="0"/>
          </a:p>
          <a:p>
            <a:pPr marL="1085850" lvl="2" indent="-171450">
              <a:buFont typeface="Wingdings" panose="05000000000000000000" pitchFamily="2" charset="2"/>
              <a:buChar char="§"/>
            </a:pPr>
            <a:r>
              <a:rPr lang="en-US" dirty="0"/>
              <a:t>As applicable, expiration dates shall be written on the container label.</a:t>
            </a:r>
            <a:endParaRPr lang="en-US" sz="1100" dirty="0"/>
          </a:p>
          <a:p>
            <a:pPr lvl="1"/>
            <a:endParaRPr lang="en-US" dirty="0"/>
          </a:p>
          <a:p>
            <a:pPr marL="628650" lvl="1" indent="-171450">
              <a:buFont typeface="Courier New" panose="02070309020205020404" pitchFamily="49" charset="0"/>
              <a:buChar char="o"/>
            </a:pPr>
            <a:r>
              <a:rPr lang="en-US" dirty="0"/>
              <a:t>Chemical Labeling</a:t>
            </a:r>
            <a:endParaRPr lang="en-US" sz="1100" dirty="0"/>
          </a:p>
          <a:p>
            <a:pPr marL="1085850" lvl="2" indent="-171450">
              <a:buFont typeface="Wingdings" panose="05000000000000000000" pitchFamily="2" charset="2"/>
              <a:buChar char="§"/>
            </a:pPr>
            <a:r>
              <a:rPr lang="en-US" dirty="0"/>
              <a:t>Chemicals should be kept and stored in the container supplied by the manufacturer. In the event a chemical must be repackaged due to damage, the new container shall be compatible with the material and the label shall include all of the required elements.</a:t>
            </a:r>
            <a:endParaRPr lang="en-US" sz="1100" dirty="0"/>
          </a:p>
          <a:p>
            <a:pPr lvl="2"/>
            <a:endParaRPr lang="en-US" dirty="0"/>
          </a:p>
          <a:p>
            <a:pPr marL="1085850" lvl="2" indent="-171450">
              <a:buFont typeface="Wingdings" panose="05000000000000000000" pitchFamily="2" charset="2"/>
              <a:buChar char="§"/>
            </a:pPr>
            <a:r>
              <a:rPr lang="en-US" dirty="0"/>
              <a:t>Every original container label must contain the following:</a:t>
            </a:r>
            <a:endParaRPr lang="en-US" sz="1100" dirty="0"/>
          </a:p>
          <a:p>
            <a:pPr marL="1543050" lvl="3" indent="-171450">
              <a:buFont typeface="Wingdings" panose="05000000000000000000" pitchFamily="2" charset="2"/>
              <a:buChar char="Ø"/>
            </a:pPr>
            <a:r>
              <a:rPr lang="en-US" dirty="0"/>
              <a:t>Product identifier</a:t>
            </a:r>
            <a:endParaRPr lang="en-US" sz="1100" dirty="0"/>
          </a:p>
          <a:p>
            <a:pPr marL="1543050" lvl="3" indent="-171450">
              <a:buFont typeface="Wingdings" panose="05000000000000000000" pitchFamily="2" charset="2"/>
              <a:buChar char="Ø"/>
            </a:pPr>
            <a:r>
              <a:rPr lang="en-US" dirty="0"/>
              <a:t>Signal word </a:t>
            </a:r>
            <a:endParaRPr lang="en-US" sz="1100" dirty="0"/>
          </a:p>
          <a:p>
            <a:pPr marL="1543050" lvl="3" indent="-171450">
              <a:buFont typeface="Wingdings" panose="05000000000000000000" pitchFamily="2" charset="2"/>
              <a:buChar char="Ø"/>
            </a:pPr>
            <a:r>
              <a:rPr lang="en-US" dirty="0"/>
              <a:t>Hazard statement(s)</a:t>
            </a:r>
            <a:endParaRPr lang="en-US" sz="1100" dirty="0"/>
          </a:p>
          <a:p>
            <a:pPr marL="1543050" lvl="3" indent="-171450">
              <a:buFont typeface="Wingdings" panose="05000000000000000000" pitchFamily="2" charset="2"/>
              <a:buChar char="Ø"/>
            </a:pPr>
            <a:r>
              <a:rPr lang="en-US" dirty="0"/>
              <a:t>Pictogram(s)</a:t>
            </a:r>
            <a:endParaRPr lang="en-US" sz="1100" dirty="0"/>
          </a:p>
          <a:p>
            <a:pPr marL="1543050" lvl="3" indent="-171450">
              <a:buFont typeface="Wingdings" panose="05000000000000000000" pitchFamily="2" charset="2"/>
              <a:buChar char="Ø"/>
            </a:pPr>
            <a:r>
              <a:rPr lang="en-US" dirty="0"/>
              <a:t>Precautionary statement(s)</a:t>
            </a:r>
            <a:endParaRPr lang="en-US" sz="1100" dirty="0"/>
          </a:p>
          <a:p>
            <a:pPr marL="1543050" lvl="3" indent="-171450">
              <a:buFont typeface="Wingdings" panose="05000000000000000000" pitchFamily="2" charset="2"/>
              <a:buChar char="Ø"/>
            </a:pPr>
            <a:r>
              <a:rPr lang="en-US" dirty="0"/>
              <a:t>Name, address, and telephone number of the manufacturer or importer.</a:t>
            </a:r>
            <a:endParaRPr lang="en-US" sz="1100" dirty="0"/>
          </a:p>
          <a:p>
            <a:pPr marL="1543050" lvl="3" indent="-171450">
              <a:buFont typeface="Wingdings" panose="05000000000000000000" pitchFamily="2" charset="2"/>
              <a:buChar char="Ø"/>
            </a:pPr>
            <a:r>
              <a:rPr lang="en-US" dirty="0"/>
              <a:t>Label must be legible, permanently displayed, and written in English.</a:t>
            </a:r>
            <a:endParaRPr lang="en-US" sz="1100" dirty="0"/>
          </a:p>
          <a:p>
            <a:pPr lvl="3"/>
            <a:endParaRPr lang="en-US" sz="1100" u="sng" dirty="0"/>
          </a:p>
          <a:p>
            <a:pPr marL="1543050" lvl="3" indent="-171450">
              <a:buFont typeface="Wingdings" panose="05000000000000000000" pitchFamily="2" charset="2"/>
              <a:buChar char="§"/>
            </a:pPr>
            <a:r>
              <a:rPr lang="en-US" u="sng" dirty="0"/>
              <a:t>Secondary Containers</a:t>
            </a:r>
            <a:endParaRPr lang="en-US" sz="1100" dirty="0"/>
          </a:p>
          <a:p>
            <a:r>
              <a:rPr lang="en-US" dirty="0"/>
              <a:t>		Secondary containers are containers used to supply smaller amounts of chemicals from bulk containers to more than one location, such as 		instructional laboratories or custodial closets.  </a:t>
            </a:r>
            <a:endParaRPr lang="en-US" sz="1100" dirty="0"/>
          </a:p>
          <a:p>
            <a:pPr marL="2000250" lvl="4" indent="-171450">
              <a:buFont typeface="Wingdings" panose="05000000000000000000" pitchFamily="2" charset="2"/>
              <a:buChar char="Ø"/>
            </a:pPr>
            <a:r>
              <a:rPr lang="en-US" dirty="0"/>
              <a:t>Secondary containers must be of similar material and quality to the original.</a:t>
            </a:r>
          </a:p>
          <a:p>
            <a:pPr marL="2000250" lvl="4" indent="-171450">
              <a:buFont typeface="Wingdings" panose="05000000000000000000" pitchFamily="2" charset="2"/>
              <a:buChar char="Ø"/>
            </a:pPr>
            <a:r>
              <a:rPr lang="en-US" dirty="0"/>
              <a:t>Secondary containers must be labeled with</a:t>
            </a:r>
            <a:endParaRPr lang="en-US" sz="1100" dirty="0"/>
          </a:p>
          <a:p>
            <a:pPr marL="2457450" lvl="5" indent="-171450">
              <a:buFont typeface="Wingdings" panose="05000000000000000000" pitchFamily="2" charset="2"/>
              <a:buChar char="§"/>
            </a:pPr>
            <a:r>
              <a:rPr lang="en-US" dirty="0"/>
              <a:t>The name of the chemical or common name, in English.</a:t>
            </a:r>
            <a:endParaRPr lang="en-US" sz="1100" dirty="0"/>
          </a:p>
          <a:p>
            <a:pPr marL="2457450" lvl="5" indent="-171450">
              <a:buFont typeface="Wingdings" panose="05000000000000000000" pitchFamily="2" charset="2"/>
              <a:buChar char="§"/>
            </a:pPr>
            <a:r>
              <a:rPr lang="en-US" dirty="0"/>
              <a:t>The concentration of the chemical shall also be noted, if appropriate.</a:t>
            </a:r>
            <a:endParaRPr lang="en-US" sz="1100" dirty="0"/>
          </a:p>
          <a:p>
            <a:pPr marL="2457450" lvl="5" indent="-171450">
              <a:buFont typeface="Wingdings" panose="05000000000000000000" pitchFamily="2" charset="2"/>
              <a:buChar char="§"/>
            </a:pPr>
            <a:r>
              <a:rPr lang="en-US" dirty="0"/>
              <a:t>Pictogram(s) and/or other applicable hazard warnings.</a:t>
            </a:r>
            <a:endParaRPr lang="en-US" sz="1100" dirty="0"/>
          </a:p>
          <a:p>
            <a:pPr marL="2457450" lvl="5" indent="-171450">
              <a:buFont typeface="Wingdings" panose="05000000000000000000" pitchFamily="2" charset="2"/>
              <a:buChar char="§"/>
            </a:pPr>
            <a:r>
              <a:rPr lang="en-US" dirty="0"/>
              <a:t>Date chemical was transferred into container.</a:t>
            </a:r>
            <a:endParaRPr lang="en-US" sz="1100" dirty="0"/>
          </a:p>
          <a:p>
            <a:r>
              <a:rPr lang="en-US" dirty="0"/>
              <a:t> </a:t>
            </a:r>
            <a:endParaRPr lang="en-US" sz="1100" dirty="0"/>
          </a:p>
          <a:p>
            <a:r>
              <a:rPr lang="en-US" u="sng" dirty="0"/>
              <a:t>Chemical Storage</a:t>
            </a:r>
            <a:endParaRPr lang="en-US" sz="1100" dirty="0"/>
          </a:p>
          <a:p>
            <a:r>
              <a:rPr lang="en-US" dirty="0"/>
              <a:t>All storage locations for hazardous materials or hazardous wastes shall be labeled with warning signs in accordance with NFPA 704 on each door or entrance. </a:t>
            </a:r>
            <a:endParaRPr lang="en-US" sz="1100" dirty="0"/>
          </a:p>
          <a:p>
            <a:pPr marL="628650" lvl="1" indent="-171450">
              <a:buFont typeface="Courier New" panose="02070309020205020404" pitchFamily="49" charset="0"/>
              <a:buChar char="o"/>
            </a:pPr>
            <a:r>
              <a:rPr lang="en-US" dirty="0"/>
              <a:t>Chemicals shall be stored in the appropriate storage location, separated and segregated from incompatible chemicals.</a:t>
            </a:r>
            <a:endParaRPr lang="en-US" sz="1100" dirty="0"/>
          </a:p>
          <a:p>
            <a:pPr marL="628650" lvl="1" indent="-171450">
              <a:buFont typeface="Courier New" panose="02070309020205020404" pitchFamily="49" charset="0"/>
              <a:buChar char="o"/>
            </a:pPr>
            <a:r>
              <a:rPr lang="en-US" dirty="0"/>
              <a:t>Chemicals shall not be stored at elevations more than six (6) feet from the floor.</a:t>
            </a:r>
            <a:endParaRPr lang="en-US" sz="1100" dirty="0"/>
          </a:p>
          <a:p>
            <a:pPr marL="628650" lvl="1" indent="-171450">
              <a:buFont typeface="Courier New" panose="02070309020205020404" pitchFamily="49" charset="0"/>
              <a:buChar char="o"/>
            </a:pPr>
            <a:r>
              <a:rPr lang="en-US" dirty="0"/>
              <a:t>Shelves holding chemicals shall have lips or other integral restraining devices to prevent chemicals from sliding off (24 CCR, Part 9, 5003.9.9).</a:t>
            </a:r>
            <a:endParaRPr lang="en-US" sz="1100" dirty="0"/>
          </a:p>
          <a:p>
            <a:pPr marL="1085850" lvl="2" indent="-171450">
              <a:buFont typeface="Wingdings" panose="05000000000000000000" pitchFamily="2" charset="2"/>
              <a:buChar char="§"/>
            </a:pPr>
            <a:r>
              <a:rPr lang="en-US" dirty="0"/>
              <a:t>Cabinets specially designed for hazardous chemicals do not require lips.</a:t>
            </a:r>
            <a:endParaRPr lang="en-US" sz="1100" dirty="0"/>
          </a:p>
          <a:p>
            <a:pPr marL="628650" lvl="1" indent="-171450">
              <a:buFont typeface="Courier New" panose="02070309020205020404" pitchFamily="49" charset="0"/>
              <a:buChar char="o"/>
            </a:pPr>
            <a:r>
              <a:rPr lang="en-US" dirty="0"/>
              <a:t>Chemical storage cabinets or refrigerator/freezer must have the appropriate labeling such as: Flammable, Corrosive, Acid, Base, Poison, Compressed Gas, or any other appropriate identifier</a:t>
            </a:r>
            <a:endParaRPr lang="en-US" sz="1100" dirty="0"/>
          </a:p>
          <a:p>
            <a:r>
              <a:rPr lang="en-US" dirty="0"/>
              <a:t> </a:t>
            </a:r>
            <a:endParaRPr lang="en-US" sz="1100" dirty="0"/>
          </a:p>
          <a:p>
            <a:r>
              <a:rPr lang="en-US" u="sng" dirty="0"/>
              <a:t>Transporting Chemicals and Chemical Waste</a:t>
            </a:r>
            <a:endParaRPr lang="en-US" sz="1100" dirty="0"/>
          </a:p>
          <a:p>
            <a:pPr marL="628650" lvl="1" indent="-171450">
              <a:buFont typeface="Courier New" panose="02070309020205020404" pitchFamily="49" charset="0"/>
              <a:buChar char="o"/>
            </a:pPr>
            <a:r>
              <a:rPr lang="en-US" dirty="0"/>
              <a:t>Chemical and waste containers shall be securely capped prior to transport.</a:t>
            </a:r>
            <a:endParaRPr lang="en-US" sz="1100" dirty="0"/>
          </a:p>
          <a:p>
            <a:pPr marL="628650" lvl="1" indent="-171450">
              <a:buFont typeface="Courier New" panose="02070309020205020404" pitchFamily="49" charset="0"/>
              <a:buChar char="o"/>
            </a:pPr>
            <a:r>
              <a:rPr lang="en-US" dirty="0"/>
              <a:t>A secondary means of containing chemicals and waste should be used when transporting, such as a poly bucket or tub.</a:t>
            </a:r>
            <a:endParaRPr lang="en-US" sz="1100" dirty="0"/>
          </a:p>
          <a:p>
            <a:pPr marL="628650" lvl="1" indent="-171450">
              <a:buFont typeface="Courier New" panose="02070309020205020404" pitchFamily="49" charset="0"/>
              <a:buChar char="o"/>
            </a:pPr>
            <a:r>
              <a:rPr lang="en-US" dirty="0"/>
              <a:t>Containers carrying more than 4 liters/1 gallon are to be transported, a cart, dolly, or other means should be used.</a:t>
            </a:r>
            <a:endParaRPr lang="en-US" sz="1100" dirty="0"/>
          </a:p>
          <a:p>
            <a:pPr marL="628650" lvl="1" indent="-171450">
              <a:buFont typeface="Courier New" panose="02070309020205020404" pitchFamily="49" charset="0"/>
              <a:buChar char="o"/>
            </a:pPr>
            <a:r>
              <a:rPr lang="en-US" dirty="0"/>
              <a:t>Hazardous chemicals and waste should not be moved via stairwells.</a:t>
            </a:r>
            <a:endParaRPr lang="en-US" sz="1100" dirty="0"/>
          </a:p>
          <a:p>
            <a:pPr marL="628650" lvl="1" indent="-171450">
              <a:buFont typeface="Courier New" panose="02070309020205020404" pitchFamily="49" charset="0"/>
              <a:buChar char="o"/>
            </a:pPr>
            <a:r>
              <a:rPr lang="en-US" dirty="0"/>
              <a:t>Hazardous chemicals and waste shall be moved between floors by way of elevators.</a:t>
            </a:r>
            <a:endParaRPr lang="en-US" sz="1100" dirty="0"/>
          </a:p>
          <a:p>
            <a:pPr marL="1085850" lvl="2" indent="-171450">
              <a:buFont typeface="Wingdings" panose="05000000000000000000" pitchFamily="2" charset="2"/>
              <a:buChar char="§"/>
            </a:pPr>
            <a:r>
              <a:rPr lang="en-US" dirty="0"/>
              <a:t>Hazardous chemicals and waste that are moved via elevator shall have a means of secondary containment.</a:t>
            </a:r>
            <a:endParaRPr lang="en-US" sz="1100" dirty="0"/>
          </a:p>
          <a:p>
            <a:pPr marL="1085850" lvl="2" indent="-171450">
              <a:buFont typeface="Wingdings" panose="05000000000000000000" pitchFamily="2" charset="2"/>
              <a:buChar char="§"/>
            </a:pPr>
            <a:r>
              <a:rPr lang="en-US" dirty="0"/>
              <a:t>The maximum size container allowed to be moved in an elevator is twenty (20) liters (5.28 gallons) (24 CCR, Part 9, 5003.10.4.2).</a:t>
            </a:r>
            <a:endParaRPr lang="en-US" sz="1100" dirty="0"/>
          </a:p>
          <a:p>
            <a:pPr marL="628650" lvl="1" indent="-171450">
              <a:buFont typeface="Courier New" panose="02070309020205020404" pitchFamily="49" charset="0"/>
              <a:buChar char="o"/>
            </a:pPr>
            <a:r>
              <a:rPr lang="en-US" dirty="0"/>
              <a:t>Incompatible chemicals shall not be transported on the same cart or truck (24CCR, Part 9, 5003.10.3.6.).</a:t>
            </a:r>
            <a:endParaRPr lang="en-US" sz="1100" dirty="0"/>
          </a:p>
          <a:p>
            <a:endParaRPr lang="en-US" u="sng" dirty="0"/>
          </a:p>
          <a:p>
            <a:r>
              <a:rPr lang="en-US" u="sng" dirty="0"/>
              <a:t>Compressed Gas Cylinders</a:t>
            </a:r>
            <a:endParaRPr lang="en-US" sz="1100" dirty="0"/>
          </a:p>
          <a:p>
            <a:pPr marL="628650" lvl="1" indent="-171450">
              <a:buFont typeface="Courier New" panose="02070309020205020404" pitchFamily="49" charset="0"/>
              <a:buChar char="o"/>
            </a:pPr>
            <a:r>
              <a:rPr lang="en-US" dirty="0"/>
              <a:t>Storage</a:t>
            </a:r>
            <a:endParaRPr lang="en-US" sz="1100" dirty="0"/>
          </a:p>
          <a:p>
            <a:pPr marL="1085850" lvl="2" indent="-171450">
              <a:buFont typeface="Wingdings" panose="05000000000000000000" pitchFamily="2" charset="2"/>
              <a:buChar char="§"/>
            </a:pPr>
            <a:r>
              <a:rPr lang="en-US" dirty="0"/>
              <a:t>Areas containing compressed gas cylinders, with the exception of lecture-size bottles, shall be marked “Compressed Gas”</a:t>
            </a:r>
            <a:endParaRPr lang="en-US" sz="1100" dirty="0"/>
          </a:p>
          <a:p>
            <a:pPr marL="1085850" lvl="2" indent="-171450">
              <a:buFont typeface="Wingdings" panose="05000000000000000000" pitchFamily="2" charset="2"/>
              <a:buChar char="§"/>
            </a:pPr>
            <a:r>
              <a:rPr lang="en-US" dirty="0"/>
              <a:t>When not in use, including when empty, cylinder valves shall be fully closed with protective caps securely in place</a:t>
            </a:r>
            <a:endParaRPr lang="en-US" sz="1100" dirty="0"/>
          </a:p>
          <a:p>
            <a:pPr marL="1085850" lvl="2" indent="-171450">
              <a:buFont typeface="Wingdings" panose="05000000000000000000" pitchFamily="2" charset="2"/>
              <a:buChar char="§"/>
            </a:pPr>
            <a:r>
              <a:rPr lang="en-US" dirty="0"/>
              <a:t>Cylinders shall not be stored under stairs or near emergency exits.</a:t>
            </a:r>
            <a:endParaRPr lang="en-US" sz="1100" dirty="0"/>
          </a:p>
          <a:p>
            <a:pPr marL="1085850" lvl="2" indent="-171450">
              <a:buFont typeface="Wingdings" panose="05000000000000000000" pitchFamily="2" charset="2"/>
              <a:buChar char="§"/>
            </a:pPr>
            <a:r>
              <a:rPr lang="en-US" dirty="0"/>
              <a:t>Cylinders shall be stored upright at all times.</a:t>
            </a:r>
            <a:endParaRPr lang="en-US" sz="1100" dirty="0"/>
          </a:p>
          <a:p>
            <a:pPr marL="1085850" lvl="2" indent="-171450">
              <a:buFont typeface="Wingdings" panose="05000000000000000000" pitchFamily="2" charset="2"/>
              <a:buChar char="§"/>
            </a:pPr>
            <a:r>
              <a:rPr lang="en-US" dirty="0"/>
              <a:t>If not stored in an engineered and secured rack, compressed gas cylinders shall be secured to a fixed object by no fewer than two restraints.</a:t>
            </a:r>
            <a:endParaRPr lang="en-US" sz="1100" dirty="0"/>
          </a:p>
          <a:p>
            <a:pPr marL="1085850" lvl="2" indent="-171450">
              <a:buFont typeface="Wingdings" panose="05000000000000000000" pitchFamily="2" charset="2"/>
              <a:buChar char="§"/>
            </a:pPr>
            <a:r>
              <a:rPr lang="en-US" dirty="0"/>
              <a:t>Storage areas for cylinders shall be secured to prevent access by unauthorized individuals.</a:t>
            </a:r>
            <a:endParaRPr lang="en-US" sz="1100" dirty="0"/>
          </a:p>
          <a:p>
            <a:pPr marL="1085850" lvl="2" indent="-171450">
              <a:buFont typeface="Wingdings" panose="05000000000000000000" pitchFamily="2" charset="2"/>
              <a:buChar char="§"/>
            </a:pPr>
            <a:r>
              <a:rPr lang="en-US" dirty="0"/>
              <a:t>Cylinders stored in exterior locations shall be protected from damage by vehicles using guard posts or other permanent means.</a:t>
            </a:r>
            <a:endParaRPr lang="en-US" sz="1100" dirty="0"/>
          </a:p>
          <a:p>
            <a:pPr marL="1085850" lvl="2" indent="-171450">
              <a:buFont typeface="Wingdings" panose="05000000000000000000" pitchFamily="2" charset="2"/>
              <a:buChar char="§"/>
            </a:pPr>
            <a:r>
              <a:rPr lang="en-US" dirty="0"/>
              <a:t>Cylinders shall not be stored in direct sunlight or near other sources of heating to prevent over-pressure hazards.</a:t>
            </a:r>
            <a:endParaRPr lang="en-US" sz="1100" dirty="0"/>
          </a:p>
          <a:p>
            <a:pPr marL="1085850" lvl="2" indent="-171450">
              <a:buFont typeface="Wingdings" panose="05000000000000000000" pitchFamily="2" charset="2"/>
              <a:buChar char="§"/>
            </a:pPr>
            <a:r>
              <a:rPr lang="en-US" dirty="0"/>
              <a:t>Empty cylinders shall be clearly marked “Empty” and stored separately from full or in-use cylinders.</a:t>
            </a:r>
            <a:endParaRPr lang="en-US" sz="1100" dirty="0"/>
          </a:p>
          <a:p>
            <a:pPr marL="628650" lvl="1" indent="-171450">
              <a:buFont typeface="Courier New" panose="02070309020205020404" pitchFamily="49" charset="0"/>
              <a:buChar char="o"/>
            </a:pPr>
            <a:r>
              <a:rPr lang="en-US" dirty="0"/>
              <a:t>Moving</a:t>
            </a:r>
            <a:endParaRPr lang="en-US" sz="1100" dirty="0"/>
          </a:p>
          <a:p>
            <a:pPr marL="1085850" lvl="2" indent="-171450">
              <a:buFont typeface="Wingdings" panose="05000000000000000000" pitchFamily="2" charset="2"/>
              <a:buChar char="§"/>
            </a:pPr>
            <a:r>
              <a:rPr lang="en-US" dirty="0"/>
              <a:t>When moving cylinders: </a:t>
            </a:r>
            <a:endParaRPr lang="en-US" sz="1100" dirty="0"/>
          </a:p>
          <a:p>
            <a:pPr marL="1543050" lvl="3" indent="-171450">
              <a:buFont typeface="Wingdings" panose="05000000000000000000" pitchFamily="2" charset="2"/>
              <a:buChar char="Ø"/>
            </a:pPr>
            <a:r>
              <a:rPr lang="en-US" dirty="0"/>
              <a:t>use cylinder carts and shall </a:t>
            </a:r>
            <a:endParaRPr lang="en-US" sz="1100" dirty="0"/>
          </a:p>
          <a:p>
            <a:pPr marL="1543050" lvl="3" indent="-171450">
              <a:buFont typeface="Wingdings" panose="05000000000000000000" pitchFamily="2" charset="2"/>
              <a:buChar char="Ø"/>
            </a:pPr>
            <a:r>
              <a:rPr lang="en-US" dirty="0"/>
              <a:t>secure while moving</a:t>
            </a:r>
            <a:endParaRPr lang="en-US" sz="1100" dirty="0"/>
          </a:p>
          <a:p>
            <a:pPr marL="1543050" lvl="3" indent="-171450">
              <a:buFont typeface="Wingdings" panose="05000000000000000000" pitchFamily="2" charset="2"/>
              <a:buChar char="Ø"/>
            </a:pPr>
            <a:r>
              <a:rPr lang="en-US" dirty="0"/>
              <a:t>do not roll on their edges.</a:t>
            </a:r>
            <a:endParaRPr lang="en-US" sz="1100" dirty="0"/>
          </a:p>
          <a:p>
            <a:pPr marL="1543050" lvl="3" indent="-171450">
              <a:buFont typeface="Wingdings" panose="05000000000000000000" pitchFamily="2" charset="2"/>
              <a:buChar char="Ø"/>
            </a:pPr>
            <a:r>
              <a:rPr lang="en-US" dirty="0"/>
              <a:t>Must be capped</a:t>
            </a:r>
            <a:endParaRPr lang="en-US" sz="1100" dirty="0"/>
          </a:p>
          <a:p>
            <a:pPr marL="1543050" lvl="3" indent="-171450">
              <a:buFont typeface="Wingdings" panose="05000000000000000000" pitchFamily="2" charset="2"/>
              <a:buChar char="Ø"/>
            </a:pPr>
            <a:r>
              <a:rPr lang="en-US" dirty="0"/>
              <a:t>Remove regulators </a:t>
            </a:r>
            <a:endParaRPr lang="en-US" sz="1100" dirty="0"/>
          </a:p>
          <a:p>
            <a:pPr marL="628650" lvl="1" indent="-171450">
              <a:buFont typeface="Courier New" panose="02070309020205020404" pitchFamily="49" charset="0"/>
              <a:buChar char="o"/>
            </a:pPr>
            <a:r>
              <a:rPr lang="en-US" dirty="0"/>
              <a:t>Labeling</a:t>
            </a:r>
            <a:endParaRPr lang="en-US" sz="1100" dirty="0"/>
          </a:p>
          <a:p>
            <a:pPr marL="1085850" lvl="2" indent="-171450">
              <a:buFont typeface="Wingdings" panose="05000000000000000000" pitchFamily="2" charset="2"/>
              <a:buChar char="§"/>
            </a:pPr>
            <a:r>
              <a:rPr lang="en-US" dirty="0"/>
              <a:t>Cylinder shall be clearly labeled as to its contents.</a:t>
            </a:r>
            <a:endParaRPr lang="en-US" sz="1100" dirty="0"/>
          </a:p>
          <a:p>
            <a:pPr marL="1085850" lvl="2" indent="-171450">
              <a:buFont typeface="Wingdings" panose="05000000000000000000" pitchFamily="2" charset="2"/>
              <a:buChar char="§"/>
            </a:pPr>
            <a:r>
              <a:rPr lang="en-US" dirty="0"/>
              <a:t>Cylinders shall be labeled “Full,” “In Use,” or “Empty” as appropriate.</a:t>
            </a:r>
            <a:endParaRPr lang="en-US" sz="1100" dirty="0"/>
          </a:p>
          <a:p>
            <a:pPr lvl="1"/>
            <a:endParaRPr lang="en-US" dirty="0"/>
          </a:p>
          <a:p>
            <a:pPr marL="628650" lvl="1" indent="-171450">
              <a:buFont typeface="Courier New" panose="02070309020205020404" pitchFamily="49" charset="0"/>
              <a:buChar char="o"/>
            </a:pPr>
            <a:r>
              <a:rPr lang="en-US" dirty="0"/>
              <a:t>Cylinder failure</a:t>
            </a:r>
            <a:endParaRPr lang="en-US" sz="1100" dirty="0"/>
          </a:p>
          <a:p>
            <a:pPr marL="1085850" lvl="2" indent="-171450">
              <a:buFont typeface="Arial" panose="020B0604020202020204" pitchFamily="34" charset="0"/>
              <a:buChar char="•"/>
            </a:pPr>
            <a:r>
              <a:rPr lang="en-US" dirty="0"/>
              <a:t>If a cylinder or valve assembly begins to leak or the valve cannot be closed:</a:t>
            </a:r>
            <a:endParaRPr lang="en-US" sz="1100" dirty="0"/>
          </a:p>
          <a:p>
            <a:pPr marL="1543050" lvl="3" indent="-171450">
              <a:buFont typeface="Wingdings" panose="05000000000000000000" pitchFamily="2" charset="2"/>
              <a:buChar char="Ø"/>
            </a:pPr>
            <a:r>
              <a:rPr lang="en-US" dirty="0"/>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endParaRPr lang="en-US" sz="1100" dirty="0"/>
          </a:p>
          <a:p>
            <a:pPr marL="1543050" lvl="3" indent="-171450">
              <a:buFont typeface="Wingdings" panose="05000000000000000000" pitchFamily="2" charset="2"/>
              <a:buChar char="Ø"/>
            </a:pPr>
            <a:r>
              <a:rPr lang="en-US" dirty="0"/>
              <a:t>For toxic, flammable, and corrosive gases, the incident shall be treated as an uncontrolled release- details for response can be found in the CHP under “Emergency Response Procedures,” or refer to the EAP Guide.</a:t>
            </a:r>
            <a:endParaRPr lang="en-US" sz="1100" dirty="0"/>
          </a:p>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3239563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12/7/2023</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12/7/2023</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60.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5.png"/><Relationship Id="rId7" Type="http://schemas.openxmlformats.org/officeDocument/2006/relationships/diagramQuickStyle" Target="../diagrams/quickStyle1.xml"/><Relationship Id="rId2" Type="http://schemas.openxmlformats.org/officeDocument/2006/relationships/notesSlide" Target="../notesSlides/notesSlide60.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6.svg"/><Relationship Id="rId9" Type="http://schemas.microsoft.com/office/2007/relationships/diagramDrawing" Target="../diagrams/drawing1.xml"/></Relationships>
</file>

<file path=ppt/slides/_rels/slide6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1.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6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2.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6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3.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6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4.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3.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0.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9.png"/><Relationship Id="rId2" Type="http://schemas.openxmlformats.org/officeDocument/2006/relationships/notesSlide" Target="../notesSlides/notesSlide73.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hyperlink" Target="https://bit.ly/MesaHMBPquiz" TargetMode="External"/><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6" name="Rectangle 5"/>
          <p:cNvSpPr/>
          <p:nvPr/>
        </p:nvSpPr>
        <p:spPr>
          <a:xfrm>
            <a:off x="0" y="5311341"/>
            <a:ext cx="12192000" cy="154665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Hazardous Materials</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524000" y="3331882"/>
            <a:ext cx="9144000" cy="1655762"/>
          </a:xfrm>
        </p:spPr>
        <p:txBody>
          <a:bodyPr>
            <a:normAutofit/>
          </a:bodyPr>
          <a:lstStyle/>
          <a:p>
            <a:r>
              <a:rPr lang="en-US" sz="2800" dirty="0">
                <a:solidFill>
                  <a:schemeClr val="bg1"/>
                </a:solidFill>
                <a:latin typeface="Tahoma" panose="020B0604030504040204" pitchFamily="34" charset="0"/>
                <a:ea typeface="Tahoma" panose="020B0604030504040204" pitchFamily="34" charset="0"/>
                <a:cs typeface="Tahoma" panose="020B0604030504040204" pitchFamily="34" charset="0"/>
              </a:rPr>
              <a:t>Business Plan Training Program</a:t>
            </a: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31394">
            <a:off x="3790715" y="4482751"/>
            <a:ext cx="3194131" cy="3194131"/>
          </a:xfrm>
          <a:prstGeom prst="rect">
            <a:avLst/>
          </a:prstGeom>
        </p:spPr>
      </p:pic>
      <p:pic>
        <p:nvPicPr>
          <p:cNvPr id="13" name="Graphic 12" descr="Test tubes">
            <a:extLst>
              <a:ext uri="{FF2B5EF4-FFF2-40B4-BE49-F238E27FC236}">
                <a16:creationId xmlns:a16="http://schemas.microsoft.com/office/drawing/2014/main" id="{6A56DF0C-1331-406E-AEE6-06E0E59FB9A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1078969">
            <a:off x="1920309" y="4797205"/>
            <a:ext cx="2453456" cy="2453456"/>
          </a:xfrm>
          <a:prstGeom prst="rect">
            <a:avLst/>
          </a:prstGeom>
        </p:spPr>
      </p:pic>
      <p:pic>
        <p:nvPicPr>
          <p:cNvPr id="7" name="Graphic 6" descr="Beaker">
            <a:extLst>
              <a:ext uri="{FF2B5EF4-FFF2-40B4-BE49-F238E27FC236}">
                <a16:creationId xmlns:a16="http://schemas.microsoft.com/office/drawing/2014/main" id="{88D22565-F42F-439B-A6A4-CF161165E6B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213697">
            <a:off x="-491837" y="3688628"/>
            <a:ext cx="3245427" cy="3245427"/>
          </a:xfrm>
          <a:prstGeom prst="rect">
            <a:avLst/>
          </a:prstGeom>
        </p:spPr>
      </p:pic>
      <p:pic>
        <p:nvPicPr>
          <p:cNvPr id="9" name="Graphic 8" descr="Flask">
            <a:extLst>
              <a:ext uri="{FF2B5EF4-FFF2-40B4-BE49-F238E27FC236}">
                <a16:creationId xmlns:a16="http://schemas.microsoft.com/office/drawing/2014/main" id="{B46E3E84-D1E6-4422-AA93-3EE98A821B9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0451125">
            <a:off x="8514237" y="-118161"/>
            <a:ext cx="3005286" cy="3005286"/>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20520790">
            <a:off x="10917677" y="783939"/>
            <a:ext cx="1488402" cy="1488402"/>
          </a:xfrm>
          <a:prstGeom prst="rect">
            <a:avLst/>
          </a:prstGeom>
        </p:spPr>
      </p:pic>
      <p:pic>
        <p:nvPicPr>
          <p:cNvPr id="4" name="Picture 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296" y="5563179"/>
            <a:ext cx="3941072" cy="1033274"/>
          </a:xfrm>
          <a:prstGeom prst="rect">
            <a:avLst/>
          </a:prstGeom>
        </p:spPr>
      </p:pic>
    </p:spTree>
    <p:extLst>
      <p:ext uri="{BB962C8B-B14F-4D97-AF65-F5344CB8AC3E}">
        <p14:creationId xmlns:p14="http://schemas.microsoft.com/office/powerpoint/2010/main" val="290639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900967"/>
          </a:xfrm>
        </p:spPr>
        <p:txBody>
          <a:bodyPr>
            <a:normAutofit/>
          </a:bodyPr>
          <a:lstStyle/>
          <a:p>
            <a:pPr algn="ctr"/>
            <a:r>
              <a:rPr lang="en-US" dirty="0">
                <a:solidFill>
                  <a:schemeClr val="accent5">
                    <a:lumMod val="50000"/>
                  </a:schemeClr>
                </a:solidFill>
                <a:latin typeface="Rockwell" panose="02060603020205020403" pitchFamily="18" charset="0"/>
              </a:rPr>
              <a:t>Chemical Inventory</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1529857"/>
            <a:ext cx="8214544" cy="4642338"/>
          </a:xfrm>
        </p:spPr>
        <p:txBody>
          <a:bodyPr>
            <a:normAutofit lnSpcReduction="10000"/>
          </a:bodyPr>
          <a:lstStyle/>
          <a:p>
            <a:pPr marL="0" indent="0">
              <a:buNone/>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Hazardous Communication Standard requires a current chemical inventory in areas that use or store hazardous materials.  Each department will update its Chemical inventory, have a hard copy available in the area the chemicals are stored, and submit a copy to the OEHS Coordinator </a:t>
            </a:r>
            <a:r>
              <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no later than January 31 of each calendar year.</a:t>
            </a:r>
          </a:p>
          <a:p>
            <a:pPr marL="0" indent="0">
              <a:buNone/>
            </a:pPr>
            <a:endParaRPr lang="en-US" sz="12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lvl="1">
              <a:buFont typeface="Wingdings" panose="05000000000000000000" pitchFamily="2" charset="2"/>
              <a:buChar char="Ø"/>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Mesa College’s chemical inventory format has been standardized and each department must use the standardized format when creating a chemical inventory. If there are any questions or concerns about the format or process, contact the campus OEHS Coordinator.</a:t>
            </a:r>
          </a:p>
          <a:p>
            <a:endParaRPr lang="en-US" sz="13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Every hazardous chemical that is used on the Mesa campus must have a corresponding SDS. </a:t>
            </a:r>
          </a:p>
          <a:p>
            <a:pPr marL="0" indent="0">
              <a:buNone/>
            </a:pPr>
            <a:endPar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CC61D0E3-3593-45F9-BE17-2BE9C2D4CE9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746800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6"/>
            <a:ext cx="8378529" cy="971306"/>
          </a:xfrm>
        </p:spPr>
        <p:txBody>
          <a:bodyPr>
            <a:normAutofit/>
          </a:bodyPr>
          <a:lstStyle/>
          <a:p>
            <a:pPr algn="ctr"/>
            <a:r>
              <a:rPr lang="en-US" dirty="0">
                <a:solidFill>
                  <a:schemeClr val="accent5">
                    <a:lumMod val="50000"/>
                  </a:schemeClr>
                </a:solidFill>
                <a:latin typeface="Rockwell" panose="02060603020205020403" pitchFamily="18" charset="0"/>
              </a:rPr>
              <a:t>Receiving Chemicals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1793631"/>
            <a:ext cx="8214544" cy="4642338"/>
          </a:xfrm>
        </p:spPr>
        <p:txBody>
          <a:bodyPr>
            <a:normAutofit/>
          </a:bodyPr>
          <a:lstStyle/>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No  “outside” donations of chemicals, either new or partially consumed can be excepted</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chemicals shall have the date received, person receiving, and the date they were opened written on the label.</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As applicable, expiration dates shall be written on the container label.</a:t>
            </a:r>
          </a:p>
          <a:p>
            <a:pPr marL="0" indent="0">
              <a:buNone/>
            </a:pPr>
            <a:endPar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49FB6421-2907-46AE-A51F-6883EA9EA0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009257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6"/>
            <a:ext cx="8378529" cy="971306"/>
          </a:xfrm>
        </p:spPr>
        <p:txBody>
          <a:bodyPr>
            <a:normAutofit/>
          </a:bodyPr>
          <a:lstStyle/>
          <a:p>
            <a:pPr algn="ctr"/>
            <a:r>
              <a:rPr lang="en-US" dirty="0">
                <a:solidFill>
                  <a:schemeClr val="accent5">
                    <a:lumMod val="50000"/>
                  </a:schemeClr>
                </a:solidFill>
                <a:latin typeface="Rockwell" panose="02060603020205020403" pitchFamily="18" charset="0"/>
              </a:rPr>
              <a:t>Chemical Labeling</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1617785"/>
            <a:ext cx="8214544" cy="2074984"/>
          </a:xfrm>
        </p:spPr>
        <p:txBody>
          <a:bodyPr>
            <a:normAutofit/>
          </a:bodyPr>
          <a:lstStyle/>
          <a:p>
            <a:pPr marL="0" indent="0">
              <a:buNone/>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Chemicals should be kept and stored in the container supplied by the manufacturer. In the event a chemical must be repackaged due to damage, the new container shall be compatible with the material and the label shall include all of the required elements. Every original container label must include:</a:t>
            </a:r>
            <a:endPar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12" name="Content Placeholder 2">
            <a:extLst>
              <a:ext uri="{FF2B5EF4-FFF2-40B4-BE49-F238E27FC236}">
                <a16:creationId xmlns:a16="http://schemas.microsoft.com/office/drawing/2014/main" id="{B57E0B0F-4D29-4786-B2AB-B84D9F8B5429}"/>
              </a:ext>
            </a:extLst>
          </p:cNvPr>
          <p:cNvSpPr txBox="1">
            <a:spLocks/>
          </p:cNvSpPr>
          <p:nvPr/>
        </p:nvSpPr>
        <p:spPr>
          <a:xfrm>
            <a:off x="521284" y="4069176"/>
            <a:ext cx="3974600" cy="238437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Product Identifier</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Signal Word</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 Statement(s)</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Pictogram(s)</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Precautionary Statement(s)</a:t>
            </a:r>
          </a:p>
        </p:txBody>
      </p:sp>
      <p:sp>
        <p:nvSpPr>
          <p:cNvPr id="15" name="Content Placeholder 2">
            <a:extLst>
              <a:ext uri="{FF2B5EF4-FFF2-40B4-BE49-F238E27FC236}">
                <a16:creationId xmlns:a16="http://schemas.microsoft.com/office/drawing/2014/main" id="{B57E0B0F-4D29-4786-B2AB-B84D9F8B5429}"/>
              </a:ext>
            </a:extLst>
          </p:cNvPr>
          <p:cNvSpPr txBox="1">
            <a:spLocks/>
          </p:cNvSpPr>
          <p:nvPr/>
        </p:nvSpPr>
        <p:spPr>
          <a:xfrm>
            <a:off x="4495885" y="4069176"/>
            <a:ext cx="4290634" cy="23843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Name, address, and telephone number of the manufacturer or importer</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Label must be legible, permanently displayed, and written in English</a:t>
            </a:r>
          </a:p>
        </p:txBody>
      </p:sp>
      <p:pic>
        <p:nvPicPr>
          <p:cNvPr id="16" name="Graphic 15" descr="Flask">
            <a:extLst>
              <a:ext uri="{FF2B5EF4-FFF2-40B4-BE49-F238E27FC236}">
                <a16:creationId xmlns:a16="http://schemas.microsoft.com/office/drawing/2014/main" id="{C761FCA4-826C-43AB-B1B1-55A8C391DB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725361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6"/>
            <a:ext cx="8378529" cy="971306"/>
          </a:xfrm>
        </p:spPr>
        <p:txBody>
          <a:bodyPr>
            <a:normAutofit/>
          </a:bodyPr>
          <a:lstStyle/>
          <a:p>
            <a:pPr algn="ctr"/>
            <a:r>
              <a:rPr lang="en-US" dirty="0">
                <a:solidFill>
                  <a:schemeClr val="accent5">
                    <a:lumMod val="50000"/>
                  </a:schemeClr>
                </a:solidFill>
                <a:latin typeface="Rockwell" panose="02060603020205020403" pitchFamily="18" charset="0"/>
              </a:rPr>
              <a:t>Chemical Labeling</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1477108"/>
            <a:ext cx="7848992" cy="5205046"/>
          </a:xfrm>
        </p:spPr>
        <p:txBody>
          <a:bodyPr>
            <a:normAutofit lnSpcReduction="10000"/>
          </a:bodyPr>
          <a:lstStyle/>
          <a:p>
            <a:pPr marL="0" indent="0">
              <a:buNone/>
            </a:pPr>
            <a:r>
              <a:rPr lang="en-US" sz="24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Secondary Containers</a:t>
            </a: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 Secondary containers are containers used to supply smaller amounts of chemicals from bulk containers to more than one location, such as instructional laboratories or custodial closets.</a:t>
            </a:r>
          </a:p>
          <a:p>
            <a:pPr lvl="1">
              <a:buFont typeface="Wingdings" panose="05000000000000000000" pitchFamily="2" charset="2"/>
              <a:buChar char="Ø"/>
            </a:pPr>
            <a:endParaRPr lang="en-US" sz="11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lvl="1">
              <a:buFont typeface="Wingdings" panose="05000000000000000000" pitchFamily="2" charset="2"/>
              <a:buChar char="Ø"/>
            </a:pP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Secondary containers must be of similar material and quality to the original.</a:t>
            </a:r>
          </a:p>
          <a:p>
            <a:pPr lvl="1">
              <a:buFont typeface="Wingdings" panose="05000000000000000000" pitchFamily="2" charset="2"/>
              <a:buChar char="Ø"/>
            </a:pP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Secondary containers must be labeled with</a:t>
            </a:r>
          </a:p>
          <a:p>
            <a:pPr lvl="1">
              <a:buFont typeface="Wingdings" panose="05000000000000000000" pitchFamily="2" charset="2"/>
              <a:buChar char="Ø"/>
            </a:pPr>
            <a:endParaRPr lang="en-US" sz="1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lvl="2">
              <a:buFont typeface="Wingdings" panose="05000000000000000000" pitchFamily="2" charset="2"/>
              <a:buChar char="§"/>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name of the chemical or common name, in English.</a:t>
            </a:r>
          </a:p>
          <a:p>
            <a:pPr lvl="2">
              <a:buFont typeface="Wingdings" panose="05000000000000000000" pitchFamily="2" charset="2"/>
              <a:buChar char="§"/>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concentration of the chemical shall also be noted, if appropriate.</a:t>
            </a:r>
          </a:p>
          <a:p>
            <a:pPr lvl="2">
              <a:buFont typeface="Wingdings" panose="05000000000000000000" pitchFamily="2" charset="2"/>
              <a:buChar char="§"/>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Pictogram(s) and/or other applicable hazard warnings.</a:t>
            </a:r>
          </a:p>
          <a:p>
            <a:pPr lvl="2">
              <a:buFont typeface="Wingdings" panose="05000000000000000000" pitchFamily="2" charset="2"/>
              <a:buChar char="§"/>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Date chemical was transferred into container.</a:t>
            </a:r>
          </a:p>
          <a:p>
            <a:pPr lvl="2">
              <a:buFont typeface="Wingdings" panose="05000000000000000000" pitchFamily="2" charset="2"/>
              <a:buChar char="§"/>
            </a:pPr>
            <a:endParaRPr lang="en-US" sz="18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Ø"/>
            </a:pPr>
            <a:endPar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2FC9AF10-26CD-4E6E-AC07-67BC8ECA64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918073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01599"/>
            <a:ext cx="8534391" cy="943429"/>
          </a:xfrm>
        </p:spPr>
        <p:txBody>
          <a:bodyPr>
            <a:normAutofit/>
          </a:bodyPr>
          <a:lstStyle/>
          <a:p>
            <a:pPr algn="ctr"/>
            <a:r>
              <a:rPr lang="en-US" sz="4000" dirty="0">
                <a:solidFill>
                  <a:schemeClr val="accent5">
                    <a:lumMod val="50000"/>
                  </a:schemeClr>
                </a:solidFill>
                <a:latin typeface="Rockwell" panose="02060603020205020403" pitchFamily="18" charset="0"/>
              </a:rPr>
              <a:t>Chemical Storage</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65117" y="1234120"/>
            <a:ext cx="8170712" cy="5863144"/>
          </a:xfrm>
          <a:prstGeom prst="rect">
            <a:avLst/>
          </a:prstGeom>
        </p:spPr>
        <p:txBody>
          <a:bodyPr wrap="square">
            <a:sp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storage locations for hazardous materials or hazardous wastes shall be labeled with warning signs in accordance with NFPA 704 on each door or entrance. </a:t>
            </a:r>
          </a:p>
          <a:p>
            <a:endParaRPr lang="en-US" sz="1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Aft>
                <a:spcPts val="600"/>
              </a:spcAft>
              <a:buFont typeface="Arial" panose="020B0604020202020204" pitchFamily="34" charset="0"/>
              <a:buChar char="•"/>
            </a:pPr>
            <a:r>
              <a:rPr lang="en-US" sz="21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Chemicals shall be stored in the appropriate storage location, separated and segregated from incompatible chemicals.</a:t>
            </a:r>
          </a:p>
          <a:p>
            <a:pPr marL="342900" indent="-342900">
              <a:spcAft>
                <a:spcPts val="600"/>
              </a:spcAft>
              <a:buFont typeface="Arial" panose="020B0604020202020204" pitchFamily="34" charset="0"/>
              <a:buChar char="•"/>
            </a:pPr>
            <a:r>
              <a:rPr lang="en-US" sz="21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Chemicals shall not be stored at elevations more than six (6) feet from the floor.</a:t>
            </a:r>
          </a:p>
          <a:p>
            <a:pPr marL="342900" indent="-342900">
              <a:spcAft>
                <a:spcPts val="600"/>
              </a:spcAft>
              <a:buFont typeface="Arial" panose="020B0604020202020204" pitchFamily="34" charset="0"/>
              <a:buChar char="•"/>
            </a:pPr>
            <a:r>
              <a:rPr lang="en-US" sz="21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Shelves holding chemicals shall have lips or other integral restraining devices to prevent chemicals from sliding off (24 CCR, Part 9, 5003.9.9).</a:t>
            </a:r>
          </a:p>
          <a:p>
            <a:pPr marL="342900" indent="-342900">
              <a:spcAft>
                <a:spcPts val="600"/>
              </a:spcAft>
              <a:buFont typeface="Arial" panose="020B0604020202020204" pitchFamily="34" charset="0"/>
              <a:buChar char="•"/>
            </a:pPr>
            <a:r>
              <a:rPr lang="en-US" sz="21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Cabinets specially designed for hazardous chemicals do not require lips.</a:t>
            </a:r>
          </a:p>
          <a:p>
            <a:pPr marL="342900" indent="-342900">
              <a:spcAft>
                <a:spcPts val="600"/>
              </a:spcAft>
              <a:buFont typeface="Arial" panose="020B0604020202020204" pitchFamily="34" charset="0"/>
              <a:buChar char="•"/>
            </a:pPr>
            <a:r>
              <a:rPr lang="en-US" sz="21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storage cabinets or refrigerator/freezer must have the appropriate labeling such as: Flammable, Corrosive, Acid, Base, Poison, Compressed Gas, or any other appropriate identifier</a:t>
            </a:r>
          </a:p>
          <a:p>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6144CA93-66D3-4E58-A988-D564B0428F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457298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534391" cy="1027257"/>
          </a:xfrm>
        </p:spPr>
        <p:txBody>
          <a:bodyPr>
            <a:normAutofit fontScale="90000"/>
          </a:bodyPr>
          <a:lstStyle/>
          <a:p>
            <a:pPr algn="ctr"/>
            <a:r>
              <a:rPr lang="en-US" dirty="0">
                <a:solidFill>
                  <a:schemeClr val="accent5">
                    <a:lumMod val="50000"/>
                  </a:schemeClr>
                </a:solidFill>
                <a:latin typeface="Rockwell" panose="02060603020205020403" pitchFamily="18" charset="0"/>
              </a:rPr>
              <a:t>Transporting Chemicals and Chemical Waste</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406401" y="1553030"/>
            <a:ext cx="8329428" cy="5539978"/>
          </a:xfrm>
          <a:prstGeom prst="rect">
            <a:avLst/>
          </a:prstGeom>
        </p:spPr>
        <p:txBody>
          <a:bodyPr wrap="square">
            <a:spAutoFit/>
          </a:bodyPr>
          <a:lstStyle/>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and waste containers shall be securely capped prior to transport.</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secondary container, such as a poly bucket or tub, must be used when transporting chemicals.</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carrying more than 4 liters/1 gallon are to be transported by a cart, dolly, or other means.</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Hazardous chemicals and waste should not be moved via stairwells. </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Hazardous chemicals and waste shall be moved between floors by way of elevators.</a:t>
            </a:r>
          </a:p>
          <a:p>
            <a:pPr marL="800100" lvl="1" indent="-342900">
              <a:spcAft>
                <a:spcPts val="600"/>
              </a:spcAft>
              <a:buFont typeface="Courier New" panose="02070309020205020404" pitchFamily="49" charset="0"/>
              <a:buChar char="o"/>
            </a:pP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Hazardous chemicals and waste that are moved via elevator shall have a means of secondary containment.</a:t>
            </a:r>
          </a:p>
          <a:p>
            <a:pPr marL="800100" lvl="1" indent="-342900">
              <a:spcAft>
                <a:spcPts val="600"/>
              </a:spcAft>
              <a:buFont typeface="Courier New" panose="02070309020205020404" pitchFamily="49" charset="0"/>
              <a:buChar char="o"/>
            </a:pP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maximum size container allowed to be moved in an elevator is twenty (20) liters (5.28 gallons) (24 CCR, Part 9, 5003.10.4.2).</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Incompatible chemicals shall not be transported on the same cart or truck (24CCR, Part 9, 5003.10.3.6.).</a:t>
            </a:r>
          </a:p>
          <a:p>
            <a:pPr marL="342900" indent="-342900">
              <a:spcAft>
                <a:spcPts val="600"/>
              </a:spcAft>
              <a:buFont typeface="Arial" panose="020B0604020202020204" pitchFamily="34" charset="0"/>
              <a:buChar char="•"/>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7B67570C-4E77-45F3-95C6-95A29E6530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330715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534391" cy="1240468"/>
          </a:xfrm>
        </p:spPr>
        <p:txBody>
          <a:bodyPr>
            <a:normAutofit/>
          </a:bodyPr>
          <a:lstStyle/>
          <a:p>
            <a:r>
              <a:rPr lang="en-US" sz="3800" dirty="0">
                <a:solidFill>
                  <a:schemeClr val="accent5">
                    <a:lumMod val="50000"/>
                  </a:schemeClr>
                </a:solidFill>
                <a:latin typeface="Rockwell" panose="02060603020205020403" pitchFamily="18" charset="0"/>
              </a:rPr>
              <a:t>Compressed Gas Cylinders </a:t>
            </a:r>
            <a:br>
              <a:rPr lang="en-US" sz="3800" dirty="0">
                <a:solidFill>
                  <a:schemeClr val="accent5">
                    <a:lumMod val="50000"/>
                  </a:schemeClr>
                </a:solidFill>
                <a:latin typeface="Rockwell" panose="02060603020205020403" pitchFamily="18" charset="0"/>
              </a:rPr>
            </a:br>
            <a:r>
              <a:rPr lang="en-US" sz="3800" dirty="0">
                <a:solidFill>
                  <a:schemeClr val="accent5">
                    <a:lumMod val="50000"/>
                  </a:schemeClr>
                </a:solidFill>
                <a:latin typeface="Rockwell" panose="02060603020205020403" pitchFamily="18" charset="0"/>
              </a:rPr>
              <a:t>- Storage</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427767" y="1436914"/>
            <a:ext cx="7830408" cy="5524589"/>
          </a:xfrm>
          <a:prstGeom prst="rect">
            <a:avLst/>
          </a:prstGeom>
        </p:spPr>
        <p:txBody>
          <a:bodyPr wrap="square">
            <a:spAutoFit/>
          </a:bodyPr>
          <a:lstStyle/>
          <a:p>
            <a:pPr>
              <a:spcAft>
                <a:spcPts val="600"/>
              </a:spcAft>
            </a:pPr>
            <a:endParaRPr lang="en-US" sz="10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Areas containing compressed gas shall be marked “Compressed Gas” and be secured to prevent access by unauthorized individuals.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When not in use, including when empty, cylinder valves shall be fully closed with protective caps securely in place.</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Cylinders shall not be stored under stairs or near emergency exits.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Cylinders shall be stored upright in secured racks, or secured to a fixed object by no fewer than two restraints.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Cylinders shall not be stored in direct sunlight or near other sources of heating to prevent over-pressure hazards.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Empty cylinders shall be clearly marked “Empty” and stored separately from full or in-use cylinders.</a:t>
            </a:r>
          </a:p>
          <a:p>
            <a:pPr marL="342900" indent="-342900">
              <a:spcAft>
                <a:spcPts val="600"/>
              </a:spcAft>
              <a:buFont typeface="Arial" panose="020B0604020202020204" pitchFamily="34" charset="0"/>
              <a:buChar char="•"/>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6527C2C2-B586-49A0-B1A5-482B0B1F2D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1277213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279398"/>
            <a:ext cx="8534391" cy="1320802"/>
          </a:xfrm>
        </p:spPr>
        <p:txBody>
          <a:bodyPr>
            <a:normAutofit/>
          </a:bodyPr>
          <a:lstStyle/>
          <a:p>
            <a:r>
              <a:rPr lang="en-US" sz="3800" dirty="0">
                <a:solidFill>
                  <a:schemeClr val="accent5">
                    <a:lumMod val="50000"/>
                  </a:schemeClr>
                </a:solidFill>
                <a:latin typeface="Rockwell" panose="02060603020205020403" pitchFamily="18" charset="0"/>
              </a:rPr>
              <a:t>Compressed Gas Cylinders</a:t>
            </a:r>
            <a:br>
              <a:rPr lang="en-US" sz="3800" dirty="0">
                <a:solidFill>
                  <a:schemeClr val="accent5">
                    <a:lumMod val="50000"/>
                  </a:schemeClr>
                </a:solidFill>
                <a:latin typeface="Rockwell" panose="02060603020205020403" pitchFamily="18" charset="0"/>
              </a:rPr>
            </a:br>
            <a:r>
              <a:rPr lang="en-US" sz="3800" dirty="0">
                <a:solidFill>
                  <a:schemeClr val="accent5">
                    <a:lumMod val="50000"/>
                  </a:schemeClr>
                </a:solidFill>
                <a:latin typeface="Rockwell" panose="02060603020205020403" pitchFamily="18" charset="0"/>
              </a:rPr>
              <a:t>-Moving and Labeling</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65117" y="1905628"/>
            <a:ext cx="8170712" cy="3908762"/>
          </a:xfrm>
          <a:prstGeom prst="rect">
            <a:avLst/>
          </a:prstGeom>
        </p:spPr>
        <p:txBody>
          <a:bodyPr wrap="square">
            <a:spAutoFit/>
          </a:bodyPr>
          <a:lstStyle/>
          <a:p>
            <a:pPr>
              <a:spcAft>
                <a:spcPts val="600"/>
              </a:spcAft>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When moving cylinders: </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Use cylinder carts and secure while moving.</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Do not roll on their edges.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Must be capped.</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Remove regulators. </a:t>
            </a:r>
          </a:p>
          <a:p>
            <a:pPr marL="342900" indent="-342900">
              <a:spcAft>
                <a:spcPts val="600"/>
              </a:spcAft>
              <a:buFont typeface="Arial" panose="020B0604020202020204" pitchFamily="34" charset="0"/>
              <a:buChar char="•"/>
            </a:pPr>
            <a:endParaRPr lang="en-US" sz="1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Aft>
                <a:spcPts val="600"/>
              </a:spcAft>
            </a:pPr>
            <a:r>
              <a:rPr lang="en-US" sz="22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Labeling:</a:t>
            </a:r>
            <a:endParaRPr lang="en-US" sz="10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Cylinder shall be clearly labeled as to its contents.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Cylinders shall be labeled “Full,” “In Use,” or “Empty” as appropriate.</a:t>
            </a:r>
          </a:p>
        </p:txBody>
      </p:sp>
      <p:pic>
        <p:nvPicPr>
          <p:cNvPr id="11" name="Graphic 10" descr="Flask">
            <a:extLst>
              <a:ext uri="{FF2B5EF4-FFF2-40B4-BE49-F238E27FC236}">
                <a16:creationId xmlns:a16="http://schemas.microsoft.com/office/drawing/2014/main" id="{46017D38-A8ED-4ED7-B1D5-2F40A2B47E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70402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279398"/>
            <a:ext cx="8534391" cy="1520827"/>
          </a:xfrm>
        </p:spPr>
        <p:txBody>
          <a:bodyPr>
            <a:normAutofit/>
          </a:bodyPr>
          <a:lstStyle/>
          <a:p>
            <a:r>
              <a:rPr lang="en-US" sz="3800" dirty="0">
                <a:solidFill>
                  <a:schemeClr val="accent5">
                    <a:lumMod val="50000"/>
                  </a:schemeClr>
                </a:solidFill>
                <a:latin typeface="Rockwell" panose="02060603020205020403" pitchFamily="18" charset="0"/>
              </a:rPr>
              <a:t>Compressed Gas Cylinders</a:t>
            </a:r>
            <a:br>
              <a:rPr lang="en-US" sz="3800" dirty="0">
                <a:solidFill>
                  <a:schemeClr val="accent5">
                    <a:lumMod val="50000"/>
                  </a:schemeClr>
                </a:solidFill>
                <a:latin typeface="Rockwell" panose="02060603020205020403" pitchFamily="18" charset="0"/>
              </a:rPr>
            </a:br>
            <a:r>
              <a:rPr lang="en-US" sz="3800" dirty="0">
                <a:solidFill>
                  <a:schemeClr val="accent5">
                    <a:lumMod val="50000"/>
                  </a:schemeClr>
                </a:solidFill>
                <a:latin typeface="Rockwell" panose="02060603020205020403" pitchFamily="18" charset="0"/>
              </a:rPr>
              <a:t>- Cylinder Failure</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4" y="1985924"/>
            <a:ext cx="8170712" cy="4955203"/>
          </a:xfrm>
          <a:prstGeom prst="rect">
            <a:avLst/>
          </a:prstGeom>
        </p:spPr>
        <p:txBody>
          <a:bodyPr wrap="square">
            <a:spAutoFit/>
          </a:bodyPr>
          <a:lstStyle/>
          <a:p>
            <a:pPr>
              <a:spcAft>
                <a:spcPts val="600"/>
              </a:spcAft>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a cylinder or valve assembly begins to leak or the valve cannot be closed:</a:t>
            </a:r>
          </a:p>
          <a:p>
            <a:pPr>
              <a:spcAft>
                <a:spcPts val="600"/>
              </a:spcAft>
            </a:pPr>
            <a:endParaRPr lang="en-US" sz="1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For non-toxic, non-flammable, and non-corrosive gases, the cylinder shall be moved to an exterior location away from buildings or pedestrian walkways and allowed to vent.  If the gas could be an asphyxiate, leave where it is at and evacuate immediate surroundings and push the red button to contact emergency dispatch or call campus police dispatch</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For toxic, flammable, and corrosive gases, the incident shall be treated as an uncontrolled release- details for response can be found in the CHP under “Emergency Response Procedures,” or refer to the EAP Guide.</a:t>
            </a:r>
          </a:p>
          <a:p>
            <a:pPr>
              <a:spcAft>
                <a:spcPts val="600"/>
              </a:spcAft>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33CBFC76-6571-4459-B7A9-4482BAC2E8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1601065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534391" cy="1027257"/>
          </a:xfrm>
        </p:spPr>
        <p:txBody>
          <a:bodyPr>
            <a:normAutofit fontScale="90000"/>
          </a:bodyPr>
          <a:lstStyle/>
          <a:p>
            <a:pPr algn="ctr"/>
            <a:r>
              <a:rPr lang="en-US" dirty="0">
                <a:solidFill>
                  <a:schemeClr val="accent5">
                    <a:lumMod val="50000"/>
                  </a:schemeClr>
                </a:solidFill>
                <a:latin typeface="Rockwell" panose="02060603020205020403" pitchFamily="18" charset="0"/>
              </a:rPr>
              <a:t>Personal Protective Equipment (PPE)</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4706853"/>
            <a:ext cx="4173808" cy="1760850"/>
          </a:xfrm>
        </p:spPr>
        <p:txBody>
          <a:bodyPr>
            <a:normAutofit/>
          </a:bodyPr>
          <a:lstStyle/>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General Guidelines &amp; Minimum Standards</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Gloves</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Laboratory Coats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649234"/>
            <a:ext cx="8170712" cy="2800767"/>
          </a:xfrm>
          <a:prstGeom prst="rect">
            <a:avLst/>
          </a:prstGeom>
        </p:spPr>
        <p:txBody>
          <a:bodyPr wrap="square">
            <a:sp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When exposure to hazards cannot be engineered completely out of normal operations or maintenance work, and when safe work practices and administrative controls cannot provide sufficient additional protection from exposure, personal protective equipment may be required.  PPE is the last line of defense against chemical hazards since any failure in the measure will likely result in an exposure. Please work with your supervisor to ensure proper PPE including:</a:t>
            </a:r>
          </a:p>
        </p:txBody>
      </p:sp>
      <p:sp>
        <p:nvSpPr>
          <p:cNvPr id="12" name="Content Placeholder 2">
            <a:extLst>
              <a:ext uri="{FF2B5EF4-FFF2-40B4-BE49-F238E27FC236}">
                <a16:creationId xmlns:a16="http://schemas.microsoft.com/office/drawing/2014/main" id="{B57E0B0F-4D29-4786-B2AB-B84D9F8B5429}"/>
              </a:ext>
            </a:extLst>
          </p:cNvPr>
          <p:cNvSpPr txBox="1">
            <a:spLocks/>
          </p:cNvSpPr>
          <p:nvPr/>
        </p:nvSpPr>
        <p:spPr>
          <a:xfrm>
            <a:off x="4606638" y="4706853"/>
            <a:ext cx="4173808" cy="17608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Shoes</a:t>
            </a:r>
          </a:p>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Eye Protection</a:t>
            </a:r>
          </a:p>
        </p:txBody>
      </p:sp>
      <p:pic>
        <p:nvPicPr>
          <p:cNvPr id="13" name="Graphic 12" descr="Flask">
            <a:extLst>
              <a:ext uri="{FF2B5EF4-FFF2-40B4-BE49-F238E27FC236}">
                <a16:creationId xmlns:a16="http://schemas.microsoft.com/office/drawing/2014/main" id="{0BF91825-6052-4B31-A90D-9A7D5282FA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978902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900967"/>
          </a:xfrm>
        </p:spPr>
        <p:txBody>
          <a:bodyPr>
            <a:normAutofit/>
          </a:bodyPr>
          <a:lstStyle/>
          <a:p>
            <a:pPr algn="ctr"/>
            <a:r>
              <a:rPr lang="en-US" sz="3800" b="1" dirty="0">
                <a:solidFill>
                  <a:schemeClr val="accent5">
                    <a:lumMod val="50000"/>
                  </a:schemeClr>
                </a:solidFill>
                <a:latin typeface="Rockwell" panose="02060603020205020403" pitchFamily="18" charset="0"/>
              </a:rPr>
              <a:t>Introduction</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1690688"/>
            <a:ext cx="8378529" cy="4486275"/>
          </a:xfrm>
        </p:spPr>
        <p:txBody>
          <a:bodyPr vert="horz" lIns="91440" tIns="45720" rIns="91440" bIns="45720" rtlCol="0" anchor="t">
            <a:normAutofit/>
          </a:bodyPr>
          <a:lstStyle/>
          <a:p>
            <a:pPr marL="0" indent="0">
              <a:buNone/>
            </a:pPr>
            <a:r>
              <a:rPr lang="en-US" sz="2400" dirty="0">
                <a:solidFill>
                  <a:schemeClr val="accent5">
                    <a:lumMod val="50000"/>
                  </a:schemeClr>
                </a:solidFill>
                <a:latin typeface="Tahoma"/>
                <a:ea typeface="Tahoma"/>
                <a:cs typeface="Tahoma"/>
              </a:rPr>
              <a:t>All facilities subject to the Hazardous Materials Business Plan (HMBP) Program must have a training program and a written employee training plan for hazardous materials safety and emergency response. Initial training is required for new employees within 30 days from date of hire followed by annual refresher training. Training to include:</a:t>
            </a:r>
          </a:p>
          <a:p>
            <a:endParaRPr lang="en-US" sz="2400" dirty="0">
              <a:solidFill>
                <a:schemeClr val="accent5">
                  <a:lumMod val="50000"/>
                </a:schemeClr>
              </a:solidFill>
              <a:latin typeface="Tahoma"/>
              <a:ea typeface="Tahoma"/>
              <a:cs typeface="Tahoma"/>
            </a:endParaRPr>
          </a:p>
          <a:p>
            <a:r>
              <a:rPr lang="en-US" sz="2400" dirty="0">
                <a:solidFill>
                  <a:schemeClr val="accent5">
                    <a:lumMod val="50000"/>
                  </a:schemeClr>
                </a:solidFill>
                <a:latin typeface="Tahoma"/>
                <a:ea typeface="Tahoma"/>
                <a:cs typeface="Tahoma"/>
              </a:rPr>
              <a:t>Procedures for safe handling of hazardous materials/waste</a:t>
            </a:r>
          </a:p>
          <a:p>
            <a:r>
              <a:rPr lang="en-US" sz="2400" dirty="0">
                <a:solidFill>
                  <a:schemeClr val="accent5">
                    <a:lumMod val="50000"/>
                  </a:schemeClr>
                </a:solidFill>
                <a:latin typeface="Tahoma"/>
                <a:ea typeface="Tahoma"/>
                <a:cs typeface="Tahoma"/>
              </a:rPr>
              <a:t>Use of emergency response equipment and materials</a:t>
            </a:r>
          </a:p>
          <a:p>
            <a:r>
              <a:rPr lang="en-US" sz="2400" dirty="0">
                <a:solidFill>
                  <a:schemeClr val="accent5">
                    <a:lumMod val="50000"/>
                  </a:schemeClr>
                </a:solidFill>
                <a:latin typeface="Tahoma"/>
                <a:ea typeface="Tahoma"/>
                <a:cs typeface="Tahoma"/>
              </a:rPr>
              <a:t>Emergency response procedures </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2" name="Graphic 11" descr="Pencil">
            <a:extLst>
              <a:ext uri="{FF2B5EF4-FFF2-40B4-BE49-F238E27FC236}">
                <a16:creationId xmlns:a16="http://schemas.microsoft.com/office/drawing/2014/main" id="{298ABE2B-83BE-46B1-9BEE-2E029D2EC1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95249" y="4267367"/>
            <a:ext cx="1488402" cy="1488402"/>
          </a:xfrm>
          <a:prstGeom prst="rect">
            <a:avLst/>
          </a:prstGeom>
        </p:spPr>
      </p:pic>
    </p:spTree>
    <p:extLst>
      <p:ext uri="{BB962C8B-B14F-4D97-AF65-F5344CB8AC3E}">
        <p14:creationId xmlns:p14="http://schemas.microsoft.com/office/powerpoint/2010/main" val="2490499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534391" cy="1277938"/>
          </a:xfrm>
        </p:spPr>
        <p:txBody>
          <a:bodyPr>
            <a:normAutofit fontScale="90000"/>
          </a:bodyPr>
          <a:lstStyle/>
          <a:p>
            <a:pPr algn="ctr"/>
            <a:r>
              <a:rPr lang="en-US" dirty="0">
                <a:solidFill>
                  <a:schemeClr val="accent5">
                    <a:lumMod val="50000"/>
                  </a:schemeClr>
                </a:solidFill>
                <a:latin typeface="Rockwell" panose="02060603020205020403" pitchFamily="18" charset="0"/>
              </a:rPr>
              <a:t>PPE – General Guidelines </a:t>
            </a:r>
            <a:br>
              <a:rPr lang="en-US" dirty="0">
                <a:solidFill>
                  <a:schemeClr val="accent5">
                    <a:lumMod val="50000"/>
                  </a:schemeClr>
                </a:solidFill>
                <a:latin typeface="Rockwell" panose="02060603020205020403" pitchFamily="18" charset="0"/>
              </a:rPr>
            </a:br>
            <a:r>
              <a:rPr lang="en-US" dirty="0">
                <a:solidFill>
                  <a:schemeClr val="accent5">
                    <a:lumMod val="50000"/>
                  </a:schemeClr>
                </a:solidFill>
                <a:latin typeface="Rockwell" panose="02060603020205020403" pitchFamily="18" charset="0"/>
              </a:rPr>
              <a:t>and Minimum Standards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2159421"/>
            <a:ext cx="8170712" cy="2539157"/>
          </a:xfrm>
          <a:prstGeom prst="rect">
            <a:avLst/>
          </a:prstGeom>
        </p:spPr>
        <p:txBody>
          <a:bodyPr wrap="square">
            <a:spAutoFit/>
          </a:bodyPr>
          <a:lstStyle/>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Shorts, pants that expose any skin, and skirts or dresses that come above the ankle may not be worn in laboratory areas were chemicals are present. The area of skin between the pants and the shoe should not be exposed.</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Tank tops, sleeveless shirts, or shirts that expose the chest shall not be worn when working with chemicals unless covered by a laboratory coat or other protective apparel.</a:t>
            </a:r>
          </a:p>
        </p:txBody>
      </p:sp>
      <p:pic>
        <p:nvPicPr>
          <p:cNvPr id="11" name="Graphic 10" descr="Flask">
            <a:extLst>
              <a:ext uri="{FF2B5EF4-FFF2-40B4-BE49-F238E27FC236}">
                <a16:creationId xmlns:a16="http://schemas.microsoft.com/office/drawing/2014/main" id="{236E3FE7-1EA8-4CC2-BD72-9E1CAE8C66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1934602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534391" cy="1277938"/>
          </a:xfrm>
        </p:spPr>
        <p:txBody>
          <a:bodyPr>
            <a:normAutofit/>
          </a:bodyPr>
          <a:lstStyle/>
          <a:p>
            <a:r>
              <a:rPr lang="en-US" sz="4000" dirty="0">
                <a:solidFill>
                  <a:schemeClr val="accent5">
                    <a:lumMod val="50000"/>
                  </a:schemeClr>
                </a:solidFill>
                <a:latin typeface="Rockwell" panose="02060603020205020403" pitchFamily="18" charset="0"/>
              </a:rPr>
              <a:t>PPE – Gloves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2159421"/>
            <a:ext cx="7851193" cy="3293209"/>
          </a:xfrm>
          <a:prstGeom prst="rect">
            <a:avLst/>
          </a:prstGeom>
        </p:spPr>
        <p:txBody>
          <a:bodyPr wrap="square">
            <a:spAutoFit/>
          </a:bodyPr>
          <a:lstStyle/>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Gloves are required to be worn by any employee who opens, handles, transfers, pours, or otherwise uses hazardous chemicals of any amount, including toxic, corrosive, and refrigerant gases.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Each Department is responsible for providing employees with gloves.</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Gloves should be inspected for defects prior to donning, if a defect is found, the glove is to be discarded and replaced.</a:t>
            </a:r>
          </a:p>
        </p:txBody>
      </p:sp>
      <p:pic>
        <p:nvPicPr>
          <p:cNvPr id="11" name="Graphic 10" descr="Flask">
            <a:extLst>
              <a:ext uri="{FF2B5EF4-FFF2-40B4-BE49-F238E27FC236}">
                <a16:creationId xmlns:a16="http://schemas.microsoft.com/office/drawing/2014/main" id="{04A43643-C370-4B59-A17E-8035963E243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306357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534391" cy="1277938"/>
          </a:xfrm>
        </p:spPr>
        <p:txBody>
          <a:bodyPr>
            <a:normAutofit/>
          </a:bodyPr>
          <a:lstStyle/>
          <a:p>
            <a:r>
              <a:rPr lang="en-US" sz="4000" dirty="0">
                <a:solidFill>
                  <a:schemeClr val="accent5">
                    <a:lumMod val="50000"/>
                  </a:schemeClr>
                </a:solidFill>
                <a:latin typeface="Rockwell" panose="02060603020205020403" pitchFamily="18" charset="0"/>
              </a:rPr>
              <a:t>PPE – Laboratory Coats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464134" y="1451429"/>
            <a:ext cx="8271695" cy="5693866"/>
          </a:xfrm>
          <a:prstGeom prst="rect">
            <a:avLst/>
          </a:prstGeom>
        </p:spPr>
        <p:txBody>
          <a:bodyPr wrap="square">
            <a:spAutoFit/>
          </a:bodyPr>
          <a:lstStyle/>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Laboratory coats shall be at least knee length.</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 coats shall be worn by employees whenever they are working with hazardous chemicals or hazardous waste.</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Laboratory coats shall be inspected prior to each use for defects. Damaged or defective laboratory coats shall not be worn.</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When working with chemicals, laboratory coats shall be worn with the sleeves long enough to protect exposed skin and under clothing. Lab coats should be properly buttoned. </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Laboratory coats shall not be worn outside the laboratory or areas where chemicals are not present unless chemicals are being transported.</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Laboratory coats shall be laundered on a regular basis.</a:t>
            </a:r>
          </a:p>
          <a:p>
            <a:pPr marL="342900" indent="-342900">
              <a:spcAft>
                <a:spcPts val="600"/>
              </a:spcAft>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resistant aprons should be worn over laboratory coats for specific tasks that have a high probability for splashing.</a:t>
            </a:r>
          </a:p>
          <a:p>
            <a:pPr marL="342900" indent="-342900">
              <a:spcAft>
                <a:spcPts val="600"/>
              </a:spcAft>
              <a:buFont typeface="Arial" panose="020B0604020202020204" pitchFamily="34" charset="0"/>
              <a:buChar char="•"/>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Aft>
                <a:spcPts val="600"/>
              </a:spcAft>
              <a:buFont typeface="Arial" panose="020B0604020202020204" pitchFamily="34" charset="0"/>
              <a:buChar char="•"/>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Flask">
            <a:extLst>
              <a:ext uri="{FF2B5EF4-FFF2-40B4-BE49-F238E27FC236}">
                <a16:creationId xmlns:a16="http://schemas.microsoft.com/office/drawing/2014/main" id="{91610DDE-FF81-42A0-9763-83E471793B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707020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534391" cy="1277938"/>
          </a:xfrm>
        </p:spPr>
        <p:txBody>
          <a:bodyPr>
            <a:normAutofit/>
          </a:bodyPr>
          <a:lstStyle/>
          <a:p>
            <a:r>
              <a:rPr lang="en-US" sz="4000" dirty="0">
                <a:solidFill>
                  <a:schemeClr val="accent5">
                    <a:lumMod val="50000"/>
                  </a:schemeClr>
                </a:solidFill>
                <a:latin typeface="Rockwell" panose="02060603020205020403" pitchFamily="18" charset="0"/>
              </a:rPr>
              <a:t>PPE – Shoes &amp; Eye Protection</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930816"/>
            <a:ext cx="7851193" cy="4385816"/>
          </a:xfrm>
          <a:prstGeom prst="rect">
            <a:avLst/>
          </a:prstGeom>
        </p:spPr>
        <p:txBody>
          <a:bodyPr wrap="square">
            <a:spAutoFit/>
          </a:bodyPr>
          <a:lstStyle/>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employees, students, and visitors shall wear close-toed and close-heeled shoes that cover their entire foot whenever they are handling or transferring chemicals or waste.</a:t>
            </a:r>
          </a:p>
          <a:p>
            <a:pPr marL="800100" lvl="1" indent="-342900">
              <a:spcAft>
                <a:spcPts val="600"/>
              </a:spcAft>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Flip flops, clogs, or other sandal-type shoes shall not be worn when working with chemicals.</a:t>
            </a:r>
          </a:p>
          <a:p>
            <a:pPr marL="800100" lvl="1" indent="-342900">
              <a:spcAft>
                <a:spcPts val="600"/>
              </a:spcAft>
              <a:buFont typeface="Courier New" panose="02070309020205020404" pitchFamily="49" charset="0"/>
              <a:buChar char="o"/>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safety splash-resistant goggles shall be worn at all times by faculty, employees, and students when hazardous chemicals are being used or when handling hazardous waste and there is a possible risk of a chemical splash. </a:t>
            </a:r>
          </a:p>
        </p:txBody>
      </p:sp>
      <p:pic>
        <p:nvPicPr>
          <p:cNvPr id="11" name="Graphic 10" descr="Flask">
            <a:extLst>
              <a:ext uri="{FF2B5EF4-FFF2-40B4-BE49-F238E27FC236}">
                <a16:creationId xmlns:a16="http://schemas.microsoft.com/office/drawing/2014/main" id="{BA19A772-B0C1-4827-B9C6-CF8FF2C81B6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175442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50810"/>
            <a:ext cx="8534391" cy="1277938"/>
          </a:xfrm>
        </p:spPr>
        <p:txBody>
          <a:bodyPr>
            <a:normAutofit/>
          </a:bodyPr>
          <a:lstStyle/>
          <a:p>
            <a:r>
              <a:rPr lang="en-US" sz="4000" dirty="0">
                <a:solidFill>
                  <a:schemeClr val="accent5">
                    <a:lumMod val="50000"/>
                  </a:schemeClr>
                </a:solidFill>
                <a:latin typeface="Rockwell" panose="02060603020205020403" pitchFamily="18" charset="0"/>
              </a:rPr>
              <a:t>PPE – Eye Protection</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345033"/>
            <a:ext cx="8487903" cy="5370701"/>
          </a:xfrm>
          <a:prstGeom prst="rect">
            <a:avLst/>
          </a:prstGeom>
        </p:spPr>
        <p:txBody>
          <a:bodyPr wrap="square">
            <a:spAutoFit/>
          </a:bodyPr>
          <a:lstStyle/>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goggles shall be ANSI Z87.1 certified and be clear, not tinted. </a:t>
            </a:r>
          </a:p>
          <a:p>
            <a:pPr marL="342900"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Safety glasses can be worn by employees in lieu of splash goggles when no splash hazards exist (However, splash goggles are highly recommended as they will provide greater protection from chemical exposure). For example: </a:t>
            </a:r>
          </a:p>
          <a:p>
            <a:pPr marL="800100" lvl="1"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An individual is walking through a chemical use area, but is not using or directly standing next to someone using hazardous chemicals.</a:t>
            </a:r>
          </a:p>
          <a:p>
            <a:pPr marL="800100" lvl="1"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Working with solid materials (and not making solutions)</a:t>
            </a:r>
          </a:p>
          <a:p>
            <a:pPr marL="800100" lvl="1"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Conducting flame tests.</a:t>
            </a:r>
          </a:p>
          <a:p>
            <a:pPr marL="800100" lvl="1"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Using impregnated chemicals.</a:t>
            </a:r>
          </a:p>
          <a:p>
            <a:pPr marL="800100" lvl="1"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Using small dropping bottles (30ml or less) and dispensing the chemical with a dropper.</a:t>
            </a:r>
          </a:p>
          <a:p>
            <a:pPr marL="800100" lvl="1" indent="-342900">
              <a:spcAft>
                <a:spcPts val="600"/>
              </a:spcAft>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Doing animal dissections.</a:t>
            </a:r>
          </a:p>
        </p:txBody>
      </p:sp>
      <p:pic>
        <p:nvPicPr>
          <p:cNvPr id="11" name="Graphic 10" descr="Flask">
            <a:extLst>
              <a:ext uri="{FF2B5EF4-FFF2-40B4-BE49-F238E27FC236}">
                <a16:creationId xmlns:a16="http://schemas.microsoft.com/office/drawing/2014/main" id="{D28C2EBE-FF4C-4930-9C7E-FD19C469A3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0243075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Hazardous Chemical Waste</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4114805"/>
            <a:ext cx="6559740" cy="2495432"/>
          </a:xfrm>
        </p:spPr>
        <p:txBody>
          <a:bodyPr>
            <a:normAutofit lnSpcReduction="10000"/>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Waste </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Special Waste Classes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Waste Containers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Waste Storage Facilities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Hazardous Waste Profiles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Hazardous Waste Manifest</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649234"/>
            <a:ext cx="8170712" cy="2123658"/>
          </a:xfrm>
          <a:prstGeom prst="rect">
            <a:avLst/>
          </a:prstGeom>
        </p:spPr>
        <p:txBody>
          <a:bodyPr wrap="square">
            <a:sp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San Diego Mesa College generates both liquid and solid hazardous waste. The waste must be removed from the site before the 90th day from the listed start date on the individual container.  The waste is then transported by a hazardous waste contractor for treatment or disposal at an appropriately licensed facility. This will require knowledge of:</a:t>
            </a:r>
          </a:p>
        </p:txBody>
      </p:sp>
      <p:pic>
        <p:nvPicPr>
          <p:cNvPr id="12" name="Graphic 11" descr="Flask">
            <a:extLst>
              <a:ext uri="{FF2B5EF4-FFF2-40B4-BE49-F238E27FC236}">
                <a16:creationId xmlns:a16="http://schemas.microsoft.com/office/drawing/2014/main" id="{4663AD59-228F-4C98-871F-D9B363CE4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914774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Hazardous Chemical Waste</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3" y="3014082"/>
            <a:ext cx="8001799" cy="3353263"/>
          </a:xfrm>
        </p:spPr>
        <p:txBody>
          <a:bodyPr>
            <a:normAutofit/>
          </a:bodyPr>
          <a:lstStyle/>
          <a:p>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Waste shall be separated into at least the following hazard classes in separate containers:</a:t>
            </a:r>
          </a:p>
          <a:p>
            <a:pPr lvl="1">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Ignitable (22 CCR 66261.21)</a:t>
            </a:r>
          </a:p>
          <a:p>
            <a:pPr lvl="1">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Corrosive (22 CCR 66261.22)</a:t>
            </a:r>
          </a:p>
          <a:p>
            <a:pPr lvl="1">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Reactive (22 CCR 66261.23)</a:t>
            </a:r>
          </a:p>
          <a:p>
            <a:pPr lvl="1">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Toxic (22 CCR 66261.24)</a:t>
            </a:r>
          </a:p>
          <a:p>
            <a:pPr lvl="1">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Other waste categories may be designated by the Departments as appropriate.</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649234"/>
            <a:ext cx="8001800" cy="1107996"/>
          </a:xfrm>
          <a:prstGeom prst="rect">
            <a:avLst/>
          </a:prstGeom>
        </p:spPr>
        <p:txBody>
          <a:bodyPr wrap="square">
            <a:sp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waste in the storage area shall be segregated and separated by hazard class and placed into containers that are no larger than 5 Gallons. </a:t>
            </a:r>
          </a:p>
        </p:txBody>
      </p:sp>
      <p:pic>
        <p:nvPicPr>
          <p:cNvPr id="12" name="Graphic 11" descr="Flask">
            <a:extLst>
              <a:ext uri="{FF2B5EF4-FFF2-40B4-BE49-F238E27FC236}">
                <a16:creationId xmlns:a16="http://schemas.microsoft.com/office/drawing/2014/main" id="{7A60B650-A3EA-46AA-ABD5-139ED64617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393211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Hazardous Chemical Waste</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3" y="1743076"/>
            <a:ext cx="8001799" cy="4624270"/>
          </a:xfrm>
        </p:spPr>
        <p:txBody>
          <a:bodyPr>
            <a:norm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Separate containers shall be used for solid waste, each liquid waste category, and containerized waste for each hazard class (22 CCR 66262).</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Waste of similar hazard classification may be consolidated into larger containers.  </a:t>
            </a:r>
          </a:p>
          <a:p>
            <a:pPr lvl="1">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‘Consolidation’ refers to the practice of emptying smaller containers into a larger container to combine liquid or solid wastes into a single container..</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Only compatible wastes can be placed in the same container.</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Waste from different departments shall not be consolidated.</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Graphic 10" descr="Flask">
            <a:extLst>
              <a:ext uri="{FF2B5EF4-FFF2-40B4-BE49-F238E27FC236}">
                <a16:creationId xmlns:a16="http://schemas.microsoft.com/office/drawing/2014/main" id="{70308921-B295-49B6-96D2-E65429CD4C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16729010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Special Waste Classes</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2980706"/>
            <a:ext cx="8170710" cy="3386639"/>
          </a:xfrm>
        </p:spPr>
        <p:txBody>
          <a:bodyPr>
            <a:norm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Liquid paint.</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Dry paint</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Used oil</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Used oil filters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Empty chemical or hazardous waste containers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Aerosol cans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Pesticides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392382"/>
            <a:ext cx="8170712" cy="1107996"/>
          </a:xfrm>
          <a:prstGeom prst="rect">
            <a:avLst/>
          </a:prstGeom>
        </p:spPr>
        <p:txBody>
          <a:bodyPr wrap="square">
            <a:sp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There are specific classes or types of hazardous waste that have additional labeling, packaging, handling, or storage requirements. See Appendix A in the CHP for additional details</a:t>
            </a:r>
          </a:p>
        </p:txBody>
      </p:sp>
      <p:pic>
        <p:nvPicPr>
          <p:cNvPr id="12" name="Graphic 11" descr="Flask">
            <a:extLst>
              <a:ext uri="{FF2B5EF4-FFF2-40B4-BE49-F238E27FC236}">
                <a16:creationId xmlns:a16="http://schemas.microsoft.com/office/drawing/2014/main" id="{B9E8FC47-A43F-47EE-A1D4-8D4D112578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29885268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Chemical Waste Containers</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6" y="2328863"/>
            <a:ext cx="8170710" cy="3724156"/>
          </a:xfrm>
        </p:spPr>
        <p:txBody>
          <a:bodyPr>
            <a:noAutofit/>
          </a:bodyPr>
          <a:lstStyle/>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shall be compatible with the material they are designated to contain (22 CCR 66265.172).</a:t>
            </a:r>
          </a:p>
          <a:p>
            <a:pPr lvl="1">
              <a:lnSpc>
                <a:spcPct val="110000"/>
              </a:lnSpc>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that are to be disposed of with the waste (‘lab packed’) must be (49 CFR 173.12(b)(2)(i)):</a:t>
            </a:r>
          </a:p>
          <a:p>
            <a:pPr lvl="2">
              <a:lnSpc>
                <a:spcPct val="110000"/>
              </a:lnSpc>
              <a:buFont typeface="Wingdings" panose="05000000000000000000" pitchFamily="2" charset="2"/>
              <a:buChar char="Ø"/>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One (1) gallon or smaller for glass containers</a:t>
            </a:r>
          </a:p>
          <a:p>
            <a:pPr lvl="2">
              <a:lnSpc>
                <a:spcPct val="110000"/>
              </a:lnSpc>
              <a:buFont typeface="Wingdings" panose="05000000000000000000" pitchFamily="2" charset="2"/>
              <a:buChar char="Ø"/>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Less than 5.3 gallons for plastic (20 L)</a:t>
            </a:r>
          </a:p>
          <a:p>
            <a:pPr lvl="2">
              <a:lnSpc>
                <a:spcPct val="110000"/>
              </a:lnSpc>
              <a:buFont typeface="Wingdings" panose="05000000000000000000" pitchFamily="2" charset="2"/>
              <a:buChar char="Ø"/>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Have secure, tight-fitting lids, preferably threaded, that do not react or degrade with the waste class within.</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shall prevent the leakage of liquid, solid materials, or vapors.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4" y="1544031"/>
            <a:ext cx="8170712" cy="430887"/>
          </a:xfrm>
          <a:prstGeom prst="rect">
            <a:avLst/>
          </a:prstGeom>
        </p:spPr>
        <p:txBody>
          <a:bodyPr wrap="square">
            <a:sp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following requirements apply to all waste containers:</a:t>
            </a:r>
          </a:p>
        </p:txBody>
      </p:sp>
      <p:pic>
        <p:nvPicPr>
          <p:cNvPr id="12" name="Graphic 11" descr="Flask">
            <a:extLst>
              <a:ext uri="{FF2B5EF4-FFF2-40B4-BE49-F238E27FC236}">
                <a16:creationId xmlns:a16="http://schemas.microsoft.com/office/drawing/2014/main" id="{ABD9CBF9-914D-4A02-AB2B-B499D04DA2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901051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3" y="401414"/>
            <a:ext cx="8378529" cy="1027257"/>
          </a:xfrm>
        </p:spPr>
        <p:txBody>
          <a:bodyPr>
            <a:normAutofit fontScale="90000"/>
          </a:bodyPr>
          <a:lstStyle/>
          <a:p>
            <a:r>
              <a:rPr lang="en-US" dirty="0">
                <a:solidFill>
                  <a:schemeClr val="accent5">
                    <a:lumMod val="50000"/>
                  </a:schemeClr>
                </a:solidFill>
                <a:latin typeface="Rockwell" panose="02060603020205020403" pitchFamily="18" charset="0"/>
              </a:rPr>
              <a:t>Procedures for safe handling of hazardous materials/waste</a:t>
            </a:r>
          </a:p>
        </p:txBody>
      </p:sp>
      <p:sp>
        <p:nvSpPr>
          <p:cNvPr id="11" name="Rectangle 10">
            <a:extLst>
              <a:ext uri="{FF2B5EF4-FFF2-40B4-BE49-F238E27FC236}">
                <a16:creationId xmlns:a16="http://schemas.microsoft.com/office/drawing/2014/main" id="{7380FAC8-A68E-47AE-9778-F3A5964812E2}"/>
              </a:ext>
            </a:extLst>
          </p:cNvPr>
          <p:cNvSpPr/>
          <p:nvPr/>
        </p:nvSpPr>
        <p:spPr>
          <a:xfrm>
            <a:off x="521282" y="1683276"/>
            <a:ext cx="8170712" cy="677108"/>
          </a:xfrm>
          <a:prstGeom prst="rect">
            <a:avLst/>
          </a:prstGeom>
        </p:spPr>
        <p:txBody>
          <a:bodyPr wrap="square">
            <a:spAutoFit/>
          </a:bodyPr>
          <a:lstStyle/>
          <a:p>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control of the exposure, release, and spread of hazardous materials and waste is accomplished by the integration of mitigation </a:t>
            </a: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strategies</a:t>
            </a: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 including:</a:t>
            </a:r>
          </a:p>
        </p:txBody>
      </p:sp>
      <p:sp>
        <p:nvSpPr>
          <p:cNvPr id="9" name="Rectangle: Rounded Corners 8">
            <a:extLst>
              <a:ext uri="{FF2B5EF4-FFF2-40B4-BE49-F238E27FC236}">
                <a16:creationId xmlns:a16="http://schemas.microsoft.com/office/drawing/2014/main" id="{5D83E472-316B-42B5-9901-2C007C5B7144}"/>
              </a:ext>
              <a:ext uri="{C183D7F6-B498-43B3-948B-1728B52AA6E4}">
                <adec:decorative xmlns:adec="http://schemas.microsoft.com/office/drawing/2017/decorative" val="1"/>
              </a:ext>
            </a:extLst>
          </p:cNvPr>
          <p:cNvSpPr/>
          <p:nvPr/>
        </p:nvSpPr>
        <p:spPr>
          <a:xfrm>
            <a:off x="521282" y="3475175"/>
            <a:ext cx="2268675" cy="1832578"/>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7200DCA9-3B7A-4837-9C64-F0CE0D5E2B3A}"/>
              </a:ext>
            </a:extLst>
          </p:cNvPr>
          <p:cNvSpPr txBox="1"/>
          <p:nvPr/>
        </p:nvSpPr>
        <p:spPr>
          <a:xfrm>
            <a:off x="521282" y="4060303"/>
            <a:ext cx="2265632" cy="70788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Engineering </a:t>
            </a:r>
          </a:p>
          <a:p>
            <a:pPr algn="ctr"/>
            <a:r>
              <a:rPr lang="en-US" sz="2000" dirty="0">
                <a:latin typeface="Tahoma" panose="020B0604030504040204" pitchFamily="34" charset="0"/>
                <a:ea typeface="Tahoma" panose="020B0604030504040204" pitchFamily="34" charset="0"/>
                <a:cs typeface="Tahoma" panose="020B0604030504040204" pitchFamily="34" charset="0"/>
              </a:rPr>
              <a:t>Controls</a:t>
            </a:r>
          </a:p>
        </p:txBody>
      </p:sp>
      <p:sp>
        <p:nvSpPr>
          <p:cNvPr id="18" name="Rectangle: Rounded Corners 17">
            <a:extLst>
              <a:ext uri="{FF2B5EF4-FFF2-40B4-BE49-F238E27FC236}">
                <a16:creationId xmlns:a16="http://schemas.microsoft.com/office/drawing/2014/main" id="{1EE42B7D-A1DC-4708-8147-D9D746BA73E8}"/>
              </a:ext>
              <a:ext uri="{C183D7F6-B498-43B3-948B-1728B52AA6E4}">
                <adec:decorative xmlns:adec="http://schemas.microsoft.com/office/drawing/2017/decorative" val="1"/>
              </a:ext>
            </a:extLst>
          </p:cNvPr>
          <p:cNvSpPr/>
          <p:nvPr/>
        </p:nvSpPr>
        <p:spPr>
          <a:xfrm>
            <a:off x="3472300" y="3406328"/>
            <a:ext cx="2268675" cy="20158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1B674D5-C064-4DDD-8FE9-D8801F4C0A04}"/>
              </a:ext>
            </a:extLst>
          </p:cNvPr>
          <p:cNvSpPr txBox="1"/>
          <p:nvPr/>
        </p:nvSpPr>
        <p:spPr>
          <a:xfrm>
            <a:off x="3472298" y="4060303"/>
            <a:ext cx="2271718" cy="70788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Administrative Controls</a:t>
            </a:r>
          </a:p>
        </p:txBody>
      </p:sp>
      <p:sp>
        <p:nvSpPr>
          <p:cNvPr id="19" name="Rectangle: Rounded Corners 18">
            <a:extLst>
              <a:ext uri="{FF2B5EF4-FFF2-40B4-BE49-F238E27FC236}">
                <a16:creationId xmlns:a16="http://schemas.microsoft.com/office/drawing/2014/main" id="{86051D9B-1137-438D-A466-460D44ED3361}"/>
              </a:ext>
              <a:ext uri="{C183D7F6-B498-43B3-948B-1728B52AA6E4}">
                <adec:decorative xmlns:adec="http://schemas.microsoft.com/office/drawing/2017/decorative" val="1"/>
              </a:ext>
            </a:extLst>
          </p:cNvPr>
          <p:cNvSpPr/>
          <p:nvPr/>
        </p:nvSpPr>
        <p:spPr>
          <a:xfrm>
            <a:off x="6426359" y="3406328"/>
            <a:ext cx="2268675" cy="201583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CAA0715F-CA2B-4594-91FD-D8C6E5E10965}"/>
              </a:ext>
            </a:extLst>
          </p:cNvPr>
          <p:cNvSpPr txBox="1"/>
          <p:nvPr/>
        </p:nvSpPr>
        <p:spPr>
          <a:xfrm>
            <a:off x="6005101" y="4037521"/>
            <a:ext cx="3111190" cy="70788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Personal Protective Equipment</a:t>
            </a:r>
          </a:p>
        </p:txBody>
      </p:sp>
      <p:grpSp>
        <p:nvGrpSpPr>
          <p:cNvPr id="33" name="Group 32">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35" name="Rectangle 34">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7" name="Graphic 16" descr="Pencil">
            <a:extLst>
              <a:ext uri="{FF2B5EF4-FFF2-40B4-BE49-F238E27FC236}">
                <a16:creationId xmlns:a16="http://schemas.microsoft.com/office/drawing/2014/main" id="{AC959549-0FD1-4C5C-BE6F-08BC91E4280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95249" y="4267367"/>
            <a:ext cx="1488402" cy="1488402"/>
          </a:xfrm>
          <a:prstGeom prst="rect">
            <a:avLst/>
          </a:prstGeom>
        </p:spPr>
      </p:pic>
    </p:spTree>
    <p:extLst>
      <p:ext uri="{BB962C8B-B14F-4D97-AF65-F5344CB8AC3E}">
        <p14:creationId xmlns:p14="http://schemas.microsoft.com/office/powerpoint/2010/main" val="2228991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Chemical Waste Containers</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1814513"/>
            <a:ext cx="8170710" cy="4552832"/>
          </a:xfrm>
        </p:spPr>
        <p:txBody>
          <a:bodyPr>
            <a:noAutofit/>
          </a:bodyPr>
          <a:lstStyle/>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containers shall have appropriate lids that close securely.</a:t>
            </a:r>
          </a:p>
          <a:p>
            <a:pPr lvl="1">
              <a:lnSpc>
                <a:spcPct val="110000"/>
              </a:lnSpc>
              <a:buFont typeface="Courier New" panose="02070309020205020404" pitchFamily="49" charset="0"/>
              <a:buChar char="o"/>
            </a:pPr>
            <a:r>
              <a:rPr lang="en-US" sz="22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Lids are to remain in place unless waste is actively being added or removed from the container.</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Funnels can be used to facilitate adding waste to the containers. </a:t>
            </a:r>
          </a:p>
          <a:p>
            <a:pPr lvl="1">
              <a:lnSpc>
                <a:spcPct val="110000"/>
              </a:lnSpc>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Funnels shall either have self-closing lids or be removed when waste is not being added. Container must be closed when funnel is removed.</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Graphic 10" descr="Flask">
            <a:extLst>
              <a:ext uri="{FF2B5EF4-FFF2-40B4-BE49-F238E27FC236}">
                <a16:creationId xmlns:a16="http://schemas.microsoft.com/office/drawing/2014/main" id="{2890C582-6C8E-4F2D-9F2C-A96FD50267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12153522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464136" y="265110"/>
            <a:ext cx="9245921" cy="1027257"/>
          </a:xfrm>
        </p:spPr>
        <p:txBody>
          <a:bodyPr>
            <a:normAutofit fontScale="90000"/>
          </a:bodyPr>
          <a:lstStyle/>
          <a:p>
            <a:pPr algn="ctr"/>
            <a:r>
              <a:rPr lang="en-US" dirty="0">
                <a:solidFill>
                  <a:schemeClr val="accent5">
                    <a:lumMod val="50000"/>
                  </a:schemeClr>
                </a:solidFill>
                <a:latin typeface="Rockwell" panose="02060603020205020403" pitchFamily="18" charset="0"/>
              </a:rPr>
              <a:t>Chemical Waste Containers: Labeling</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464136" y="1292367"/>
            <a:ext cx="10294352" cy="5129216"/>
          </a:xfrm>
        </p:spPr>
        <p:txBody>
          <a:bodyPr>
            <a:noAutofit/>
          </a:bodyPr>
          <a:lstStyle/>
          <a:p>
            <a:pPr marL="0" indent="0">
              <a:lnSpc>
                <a:spcPct val="110000"/>
              </a:lnSpc>
              <a:buNone/>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shall be clearly, visibly, and legibly labeled “Hazardous Waste.” Unused portions of chemicals can be disposed of in their original containers as long as the container is properly labeled as hazardous waste.</a:t>
            </a:r>
          </a:p>
          <a:p>
            <a:pPr>
              <a:lnSpc>
                <a:spcPct val="110000"/>
              </a:lnSpc>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Labels shall be durably affixed to the container.</a:t>
            </a:r>
          </a:p>
          <a:p>
            <a:pPr>
              <a:lnSpc>
                <a:spcPct val="110000"/>
              </a:lnSpc>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following information shall be clearly and legibly entered on the label in blue/black ink:</a:t>
            </a:r>
          </a:p>
          <a:p>
            <a:pPr lvl="1">
              <a:lnSpc>
                <a:spcPct val="110000"/>
              </a:lnSpc>
              <a:buFont typeface="Courier New" panose="02070309020205020404" pitchFamily="49" charset="0"/>
              <a:buChar char="o"/>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List of chemical(s) being placed in container.</a:t>
            </a:r>
          </a:p>
          <a:p>
            <a:pPr lvl="1">
              <a:lnSpc>
                <a:spcPct val="110000"/>
              </a:lnSpc>
              <a:buFont typeface="Courier New" panose="02070309020205020404" pitchFamily="49" charset="0"/>
              <a:buChar char="o"/>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EPA ID number</a:t>
            </a:r>
          </a:p>
          <a:p>
            <a:pPr lvl="2">
              <a:lnSpc>
                <a:spcPct val="110000"/>
              </a:lnSpc>
              <a:buFont typeface="Wingdings" panose="05000000000000000000" pitchFamily="2" charset="2"/>
              <a:buChar char="Ø"/>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San Diego Mesa College HAS only one (1) unique EPA identification number, obtained by the State, to be used for tracking all generated waste. </a:t>
            </a:r>
          </a:p>
          <a:p>
            <a:pPr lvl="1">
              <a:lnSpc>
                <a:spcPct val="110000"/>
              </a:lnSpc>
              <a:buFont typeface="Courier New" panose="02070309020205020404" pitchFamily="49" charset="0"/>
              <a:buChar char="o"/>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Street address of Mesa College: 7250 Mesa College Dr., San Diego, CA. 92111</a:t>
            </a:r>
          </a:p>
          <a:p>
            <a:pPr lvl="1">
              <a:lnSpc>
                <a:spcPct val="110000"/>
              </a:lnSpc>
              <a:buFont typeface="Courier New" panose="02070309020205020404" pitchFamily="49" charset="0"/>
              <a:buChar char="o"/>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Contact phone number from the area/Department generating the waste.</a:t>
            </a:r>
          </a:p>
          <a:p>
            <a:pPr lvl="1">
              <a:lnSpc>
                <a:spcPct val="110000"/>
              </a:lnSpc>
              <a:buFont typeface="Courier New" panose="02070309020205020404" pitchFamily="49" charset="0"/>
              <a:buChar char="o"/>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 class of waste.</a:t>
            </a:r>
          </a:p>
          <a:p>
            <a:pPr lvl="1">
              <a:lnSpc>
                <a:spcPct val="110000"/>
              </a:lnSpc>
              <a:buFont typeface="Courier New" panose="02070309020205020404" pitchFamily="49" charset="0"/>
              <a:buChar char="o"/>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Physical form of waste</a:t>
            </a:r>
          </a:p>
          <a:p>
            <a:pPr lvl="1">
              <a:lnSpc>
                <a:spcPct val="110000"/>
              </a:lnSpc>
              <a:buFont typeface="Courier New" panose="02070309020205020404" pitchFamily="49" charset="0"/>
              <a:buChar char="o"/>
            </a:pPr>
            <a:r>
              <a:rPr lang="en-US" sz="19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Date the first waste was placed into the container</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11023888"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569363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07989"/>
            <a:ext cx="8378529" cy="1027257"/>
          </a:xfrm>
        </p:spPr>
        <p:txBody>
          <a:bodyPr>
            <a:normAutofit fontScale="90000"/>
          </a:bodyPr>
          <a:lstStyle/>
          <a:p>
            <a:pPr algn="ctr"/>
            <a:r>
              <a:rPr lang="en-US" dirty="0">
                <a:solidFill>
                  <a:schemeClr val="accent5">
                    <a:lumMod val="50000"/>
                  </a:schemeClr>
                </a:solidFill>
                <a:latin typeface="Rockwell" panose="02060603020205020403" pitchFamily="18" charset="0"/>
              </a:rPr>
              <a:t>Chemical Waste Storage Facilities</a:t>
            </a:r>
            <a:br>
              <a:rPr lang="en-US" dirty="0">
                <a:solidFill>
                  <a:schemeClr val="accent5">
                    <a:lumMod val="50000"/>
                  </a:schemeClr>
                </a:solidFill>
                <a:latin typeface="Rockwell" panose="02060603020205020403" pitchFamily="18" charset="0"/>
              </a:rPr>
            </a:br>
            <a:r>
              <a:rPr lang="en-US" sz="2400" dirty="0">
                <a:solidFill>
                  <a:schemeClr val="accent5">
                    <a:lumMod val="50000"/>
                  </a:schemeClr>
                </a:solidFill>
                <a:latin typeface="Rockwell" panose="02060603020205020403" pitchFamily="18" charset="0"/>
              </a:rPr>
              <a:t>(8 CCR 5534, 22 CCR 66261, 22 CCR 66262, 40 CFR 262.34)</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1553029"/>
            <a:ext cx="8170710" cy="4814316"/>
          </a:xfrm>
        </p:spPr>
        <p:txBody>
          <a:bodyPr>
            <a:noAutofit/>
          </a:bodyPr>
          <a:lstStyle/>
          <a:p>
            <a:pPr marL="0" indent="0">
              <a:lnSpc>
                <a:spcPct val="100000"/>
              </a:lnSpc>
              <a:spcBef>
                <a:spcPts val="0"/>
              </a:spcBef>
              <a:buNone/>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Point of Generation Accumulation Areas</a:t>
            </a:r>
          </a:p>
          <a:p>
            <a:pPr marL="0" indent="0">
              <a:lnSpc>
                <a:spcPct val="100000"/>
              </a:lnSpc>
              <a:spcBef>
                <a:spcPts val="0"/>
              </a:spcBef>
              <a:buNone/>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Accumulation areas shall:</a:t>
            </a:r>
          </a:p>
          <a:p>
            <a:pPr>
              <a:lnSpc>
                <a:spcPct val="100000"/>
              </a:lnSpc>
              <a:spcBef>
                <a:spcPts val="6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Be locked to prevent unauthorized access.</a:t>
            </a:r>
          </a:p>
          <a:p>
            <a:pPr>
              <a:lnSpc>
                <a:spcPct val="100000"/>
              </a:lnSpc>
              <a:spcBef>
                <a:spcPts val="6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Be labeled on the exterior as containing hazardous waste.</a:t>
            </a:r>
          </a:p>
          <a:p>
            <a:pPr>
              <a:lnSpc>
                <a:spcPct val="100000"/>
              </a:lnSpc>
              <a:spcBef>
                <a:spcPts val="6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Be marked with an NFPA 704 hazard warning label.</a:t>
            </a:r>
          </a:p>
          <a:p>
            <a:pPr>
              <a:lnSpc>
                <a:spcPct val="100000"/>
              </a:lnSpc>
              <a:spcBef>
                <a:spcPts val="6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Have adequate ventilation </a:t>
            </a:r>
          </a:p>
          <a:p>
            <a:pPr>
              <a:lnSpc>
                <a:spcPct val="100000"/>
              </a:lnSpc>
              <a:spcBef>
                <a:spcPts val="6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Have adequate and appropriate storage for hazardous waste containers.</a:t>
            </a:r>
          </a:p>
          <a:p>
            <a:pPr>
              <a:lnSpc>
                <a:spcPct val="100000"/>
              </a:lnSpc>
              <a:spcBef>
                <a:spcPts val="6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Have containers placed in or on a means of secondary containment in the event of spills or leaks.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Graphic 10" descr="Flask">
            <a:extLst>
              <a:ext uri="{FF2B5EF4-FFF2-40B4-BE49-F238E27FC236}">
                <a16:creationId xmlns:a16="http://schemas.microsoft.com/office/drawing/2014/main" id="{6DB16334-85DB-4873-B45F-78056263481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333958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07989"/>
            <a:ext cx="8378529" cy="1027257"/>
          </a:xfrm>
        </p:spPr>
        <p:txBody>
          <a:bodyPr>
            <a:normAutofit fontScale="90000"/>
          </a:bodyPr>
          <a:lstStyle/>
          <a:p>
            <a:r>
              <a:rPr lang="en-US" dirty="0">
                <a:solidFill>
                  <a:schemeClr val="accent5">
                    <a:lumMod val="50000"/>
                  </a:schemeClr>
                </a:solidFill>
                <a:latin typeface="Rockwell" panose="02060603020205020403" pitchFamily="18" charset="0"/>
              </a:rPr>
              <a:t>Chemical Waste Storage Facilities</a:t>
            </a:r>
            <a:br>
              <a:rPr lang="en-US" dirty="0">
                <a:solidFill>
                  <a:schemeClr val="accent5">
                    <a:lumMod val="50000"/>
                  </a:schemeClr>
                </a:solidFill>
                <a:latin typeface="Rockwell" panose="02060603020205020403" pitchFamily="18" charset="0"/>
              </a:rPr>
            </a:br>
            <a:r>
              <a:rPr lang="en-US" sz="2400" dirty="0">
                <a:solidFill>
                  <a:schemeClr val="accent5">
                    <a:lumMod val="50000"/>
                  </a:schemeClr>
                </a:solidFill>
                <a:latin typeface="Rockwell" panose="02060603020205020403" pitchFamily="18" charset="0"/>
              </a:rPr>
              <a:t>(8 CCR 5534, 22 CCR 66261, 22 CCR 66262, 40 CFR 262.34)</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1814513"/>
            <a:ext cx="8170710" cy="3257550"/>
          </a:xfrm>
        </p:spPr>
        <p:txBody>
          <a:bodyPr>
            <a:noAutofit/>
          </a:bodyPr>
          <a:lstStyle/>
          <a:p>
            <a:pPr marL="0" indent="0">
              <a:lnSpc>
                <a:spcPct val="110000"/>
              </a:lnSpc>
              <a:buNone/>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Waste of similar hazard classification may be consolidated only if the exact composition is known and compatibility has been assessed by a competent person. </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 this instance, a competent person is a person with knowledge of the chemical and physical properties of all substances to be combined as well as any potential reactions </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Chemicals with the following properties will not be consolidated or combined with any other chemicals: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Content Placeholder 2">
            <a:extLst>
              <a:ext uri="{FF2B5EF4-FFF2-40B4-BE49-F238E27FC236}">
                <a16:creationId xmlns:a16="http://schemas.microsoft.com/office/drawing/2014/main" id="{B57E0B0F-4D29-4786-B2AB-B84D9F8B5429}"/>
              </a:ext>
            </a:extLst>
          </p:cNvPr>
          <p:cNvSpPr txBox="1">
            <a:spLocks/>
          </p:cNvSpPr>
          <p:nvPr/>
        </p:nvSpPr>
        <p:spPr>
          <a:xfrm>
            <a:off x="1285876" y="5251305"/>
            <a:ext cx="3700462" cy="9215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spcAft>
                <a:spcPts val="600"/>
              </a:spcAft>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Pyrophoric</a:t>
            </a:r>
          </a:p>
          <a:p>
            <a:pPr>
              <a:lnSpc>
                <a:spcPct val="110000"/>
              </a:lnSpc>
              <a:spcBef>
                <a:spcPts val="0"/>
              </a:spcBef>
              <a:spcAft>
                <a:spcPts val="600"/>
              </a:spcAft>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Water reactive</a:t>
            </a:r>
          </a:p>
          <a:p>
            <a:pPr>
              <a:lnSpc>
                <a:spcPct val="110000"/>
              </a:lnSpc>
              <a:spcBef>
                <a:spcPts val="0"/>
              </a:spcBef>
              <a:spcAft>
                <a:spcPts val="600"/>
              </a:spcAft>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Organic peroxides</a:t>
            </a:r>
          </a:p>
        </p:txBody>
      </p:sp>
      <p:sp>
        <p:nvSpPr>
          <p:cNvPr id="12" name="Content Placeholder 2">
            <a:extLst>
              <a:ext uri="{FF2B5EF4-FFF2-40B4-BE49-F238E27FC236}">
                <a16:creationId xmlns:a16="http://schemas.microsoft.com/office/drawing/2014/main" id="{B57E0B0F-4D29-4786-B2AB-B84D9F8B5429}"/>
              </a:ext>
            </a:extLst>
          </p:cNvPr>
          <p:cNvSpPr txBox="1">
            <a:spLocks/>
          </p:cNvSpPr>
          <p:nvPr/>
        </p:nvSpPr>
        <p:spPr>
          <a:xfrm>
            <a:off x="5035367" y="5251305"/>
            <a:ext cx="3700462" cy="9215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spcAft>
                <a:spcPts val="600"/>
              </a:spcAft>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Self-reactive</a:t>
            </a:r>
          </a:p>
          <a:p>
            <a:pPr>
              <a:lnSpc>
                <a:spcPct val="110000"/>
              </a:lnSpc>
              <a:spcBef>
                <a:spcPts val="0"/>
              </a:spcBef>
              <a:spcAft>
                <a:spcPts val="600"/>
              </a:spcAft>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Flammable solids.</a:t>
            </a:r>
          </a:p>
        </p:txBody>
      </p:sp>
      <p:pic>
        <p:nvPicPr>
          <p:cNvPr id="13" name="Graphic 12" descr="Flask">
            <a:extLst>
              <a:ext uri="{FF2B5EF4-FFF2-40B4-BE49-F238E27FC236}">
                <a16:creationId xmlns:a16="http://schemas.microsoft.com/office/drawing/2014/main" id="{9F1C915C-E48B-4BD6-936F-B740327695D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3684338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07989"/>
            <a:ext cx="8378529" cy="1027257"/>
          </a:xfrm>
        </p:spPr>
        <p:txBody>
          <a:bodyPr>
            <a:normAutofit fontScale="90000"/>
          </a:bodyPr>
          <a:lstStyle/>
          <a:p>
            <a:r>
              <a:rPr lang="en-US" dirty="0">
                <a:solidFill>
                  <a:schemeClr val="accent5">
                    <a:lumMod val="50000"/>
                  </a:schemeClr>
                </a:solidFill>
                <a:latin typeface="Rockwell" panose="02060603020205020403" pitchFamily="18" charset="0"/>
              </a:rPr>
              <a:t>Chemical Waste Storage Facilities</a:t>
            </a:r>
            <a:br>
              <a:rPr lang="en-US" dirty="0">
                <a:solidFill>
                  <a:schemeClr val="accent5">
                    <a:lumMod val="50000"/>
                  </a:schemeClr>
                </a:solidFill>
                <a:latin typeface="Rockwell" panose="02060603020205020403" pitchFamily="18" charset="0"/>
              </a:rPr>
            </a:br>
            <a:r>
              <a:rPr lang="en-US" sz="2400" dirty="0">
                <a:solidFill>
                  <a:schemeClr val="accent5">
                    <a:lumMod val="50000"/>
                  </a:schemeClr>
                </a:solidFill>
                <a:latin typeface="Rockwell" panose="02060603020205020403" pitchFamily="18" charset="0"/>
              </a:rPr>
              <a:t>(8 CCR 5534, 22 CCR 66261, 22 CCR 66262, 40 CFR 262.34)</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1814512"/>
            <a:ext cx="8170710" cy="4486275"/>
          </a:xfrm>
        </p:spPr>
        <p:txBody>
          <a:bodyPr>
            <a:noAutofit/>
          </a:bodyPr>
          <a:lstStyle/>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Wastes shall not be treated, neutralized, or intentionally mixed in an attempt to render the waste less- or non-hazardous.</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Waste containers shall be removed from the classrooms when the containers are approximately ¾ full.</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Instructional laboratories that contain waste shall be locked or otherwise have access restricted when class is not in session; otherwise, the waste containers shall be removed.</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Graphic 10" descr="Flask">
            <a:extLst>
              <a:ext uri="{FF2B5EF4-FFF2-40B4-BE49-F238E27FC236}">
                <a16:creationId xmlns:a16="http://schemas.microsoft.com/office/drawing/2014/main" id="{4A4DE524-4A6A-4337-AAE6-B6D5EF7C3C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40801016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07989"/>
            <a:ext cx="8378529" cy="1027257"/>
          </a:xfrm>
        </p:spPr>
        <p:txBody>
          <a:bodyPr>
            <a:normAutofit/>
          </a:bodyPr>
          <a:lstStyle/>
          <a:p>
            <a:pPr algn="ctr"/>
            <a:r>
              <a:rPr lang="en-US" dirty="0">
                <a:solidFill>
                  <a:schemeClr val="accent5">
                    <a:lumMod val="50000"/>
                  </a:schemeClr>
                </a:solidFill>
                <a:latin typeface="Rockwell" panose="02060603020205020403" pitchFamily="18" charset="0"/>
              </a:rPr>
              <a:t>Hazardous Waste Profiles</a:t>
            </a:r>
            <a:endParaRPr lang="en-US" sz="2400" dirty="0">
              <a:solidFill>
                <a:schemeClr val="accent5">
                  <a:lumMod val="50000"/>
                </a:schemeClr>
              </a:solidFill>
              <a:latin typeface="Rockwell" panose="02060603020205020403" pitchFamily="18" charset="0"/>
            </a:endParaRP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1571621"/>
            <a:ext cx="8170710" cy="4486275"/>
          </a:xfrm>
        </p:spPr>
        <p:txBody>
          <a:bodyPr>
            <a:noAutofit/>
          </a:bodyPr>
          <a:lstStyle/>
          <a:p>
            <a:pPr marL="0" indent="0">
              <a:lnSpc>
                <a:spcPct val="110000"/>
              </a:lnSpc>
              <a:buNone/>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Hazardous waste profiles are records that delineate the content and associated hazard characteristics of a particular waste stream.</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Each Department, that generates hazardous waste, can create and will maintain their departments waste profiles with the contracted hauler.</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Hazardous waste profiles must accurately reflect the waste in any particular container.</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Profiles may be reviewed by the hazardous waste contractor.</a:t>
            </a:r>
          </a:p>
          <a:p>
            <a:pPr>
              <a:lnSpc>
                <a:spcPct val="11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Profiles must be updated annually or whenever there is a change before the waste can be removed from the College.</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Graphic 10" descr="Test tubes">
            <a:extLst>
              <a:ext uri="{FF2B5EF4-FFF2-40B4-BE49-F238E27FC236}">
                <a16:creationId xmlns:a16="http://schemas.microsoft.com/office/drawing/2014/main" id="{0C690704-CD2C-410C-BEDD-D1D3619D07F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32886542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22262"/>
            <a:ext cx="8378529" cy="820736"/>
          </a:xfrm>
        </p:spPr>
        <p:txBody>
          <a:bodyPr>
            <a:normAutofit/>
          </a:bodyPr>
          <a:lstStyle/>
          <a:p>
            <a:pPr algn="ctr"/>
            <a:r>
              <a:rPr lang="en-US" sz="4000" dirty="0">
                <a:solidFill>
                  <a:schemeClr val="accent5">
                    <a:lumMod val="50000"/>
                  </a:schemeClr>
                </a:solidFill>
                <a:latin typeface="Rockwell" panose="02060603020205020403" pitchFamily="18" charset="0"/>
              </a:rPr>
              <a:t>Hazardous</a:t>
            </a:r>
            <a:r>
              <a:rPr lang="en-US" dirty="0">
                <a:solidFill>
                  <a:schemeClr val="accent5">
                    <a:lumMod val="50000"/>
                  </a:schemeClr>
                </a:solidFill>
                <a:latin typeface="Rockwell" panose="02060603020205020403" pitchFamily="18" charset="0"/>
              </a:rPr>
              <a:t> Waste Manifest</a:t>
            </a:r>
            <a:endParaRPr lang="en-US" sz="2400" dirty="0">
              <a:solidFill>
                <a:schemeClr val="accent5">
                  <a:lumMod val="50000"/>
                </a:schemeClr>
              </a:solidFill>
              <a:latin typeface="Rockwell" panose="02060603020205020403" pitchFamily="18" charset="0"/>
            </a:endParaRP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188687" y="1200143"/>
            <a:ext cx="8711126" cy="5657857"/>
          </a:xfrm>
        </p:spPr>
        <p:txBody>
          <a:bodyPr>
            <a:noAutofit/>
          </a:bodyPr>
          <a:lstStyle/>
          <a:p>
            <a:pPr marL="0" indent="0">
              <a:lnSpc>
                <a:spcPct val="110000"/>
              </a:lnSpc>
              <a:buNone/>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manifest is a tracking document that is used to identify the owner of hazardous wastes throughout the generation, transportation and disposal process (49 CFR 172.204). </a:t>
            </a:r>
          </a:p>
          <a:p>
            <a:pPr>
              <a:lnSpc>
                <a:spcPct val="110000"/>
              </a:lnSpc>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For Mesa College the Hazardous Waste Manifest is filled out by the waste hauler Clean Harbors. </a:t>
            </a:r>
          </a:p>
          <a:p>
            <a:pPr>
              <a:lnSpc>
                <a:spcPct val="110000"/>
              </a:lnSpc>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Manifest should be signed by a San Diego Mesa College representative, preferably the appointed department hazardous waste lead, or by the OEHS Coordinator or the Campus Chemical Hygiene Officer</a:t>
            </a:r>
          </a:p>
          <a:p>
            <a:pPr lvl="1">
              <a:lnSpc>
                <a:spcPct val="110000"/>
              </a:lnSpc>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campus representative must receive US Department of Transportation or Title 22 training before they can sign a manifest (49 CFR 172.704).</a:t>
            </a:r>
          </a:p>
          <a:p>
            <a:pPr lvl="2">
              <a:lnSpc>
                <a:spcPct val="110000"/>
              </a:lnSpc>
              <a:buFont typeface="Wingdings" panose="05000000000000000000" pitchFamily="2" charset="2"/>
              <a:buChar char="Ø"/>
            </a:pP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Refresher training must be completed every three (3) years.</a:t>
            </a:r>
          </a:p>
          <a:p>
            <a:pPr>
              <a:lnSpc>
                <a:spcPct val="110000"/>
              </a:lnSpc>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campus representative will receive a copy of the manifest by the hauler.  </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Graphic 10" descr="Test tubes">
            <a:extLst>
              <a:ext uri="{FF2B5EF4-FFF2-40B4-BE49-F238E27FC236}">
                <a16:creationId xmlns:a16="http://schemas.microsoft.com/office/drawing/2014/main" id="{16B0AA08-1683-41AB-9E06-C76E1899BBC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21323566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93710"/>
            <a:ext cx="8378529" cy="820736"/>
          </a:xfrm>
        </p:spPr>
        <p:txBody>
          <a:bodyPr>
            <a:normAutofit/>
          </a:bodyPr>
          <a:lstStyle/>
          <a:p>
            <a:pPr algn="ctr"/>
            <a:r>
              <a:rPr lang="en-US" sz="4000" dirty="0">
                <a:solidFill>
                  <a:schemeClr val="accent5">
                    <a:lumMod val="50000"/>
                  </a:schemeClr>
                </a:solidFill>
                <a:latin typeface="Rockwell" panose="02060603020205020403" pitchFamily="18" charset="0"/>
              </a:rPr>
              <a:t>Hazardous</a:t>
            </a:r>
            <a:r>
              <a:rPr lang="en-US" dirty="0">
                <a:solidFill>
                  <a:schemeClr val="accent5">
                    <a:lumMod val="50000"/>
                  </a:schemeClr>
                </a:solidFill>
                <a:latin typeface="Rockwell" panose="02060603020205020403" pitchFamily="18" charset="0"/>
              </a:rPr>
              <a:t> Waste Manifest</a:t>
            </a:r>
            <a:endParaRPr lang="en-US" sz="2400" dirty="0">
              <a:solidFill>
                <a:schemeClr val="accent5">
                  <a:lumMod val="50000"/>
                </a:schemeClr>
              </a:solidFill>
              <a:latin typeface="Rockwell" panose="02060603020205020403" pitchFamily="18" charset="0"/>
            </a:endParaRP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3" y="1314447"/>
            <a:ext cx="8378529" cy="4829172"/>
          </a:xfrm>
        </p:spPr>
        <p:txBody>
          <a:bodyPr>
            <a:noAutofit/>
          </a:bodyPr>
          <a:lstStyle/>
          <a:p>
            <a:pPr lvl="1">
              <a:lnSpc>
                <a:spcPct val="110000"/>
              </a:lnSpc>
              <a:buFont typeface="Courier New" panose="02070309020205020404" pitchFamily="49" charset="0"/>
              <a:buChar char="o"/>
            </a:pPr>
            <a:r>
              <a:rPr lang="en-US" sz="26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copy of this manifest must be sent, by the appointed department hazardous waste lead, within thirty (30) days of shipment to:</a:t>
            </a:r>
          </a:p>
          <a:p>
            <a:pPr lvl="3">
              <a:lnSpc>
                <a:spcPct val="110000"/>
              </a:lnSpc>
              <a:buFont typeface="Wingdings" panose="05000000000000000000" pitchFamily="2" charset="2"/>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Department of Toxic Substances Control, P.O. Box 400, Sacramento, CA 95812-0400.</a:t>
            </a:r>
          </a:p>
          <a:p>
            <a:pPr lvl="2">
              <a:lnSpc>
                <a:spcPct val="110000"/>
              </a:lnSpc>
              <a:buFont typeface="Wingdings" panose="05000000000000000000" pitchFamily="2" charset="2"/>
              <a:buChar char="Ø"/>
            </a:pP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An additional copy must be forwarded to the Campus OEHS Coordinator.</a:t>
            </a:r>
          </a:p>
          <a:p>
            <a:pPr lvl="1">
              <a:lnSpc>
                <a:spcPct val="110000"/>
              </a:lnSpc>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final copy will be sent or available to San Diego Mesa College upon receipt at the final waste handling destination. </a:t>
            </a:r>
          </a:p>
          <a:p>
            <a:pPr lvl="1">
              <a:lnSpc>
                <a:spcPct val="110000"/>
              </a:lnSpc>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manifests signed by the TSDF must be kept for three (3) years.</a:t>
            </a:r>
          </a:p>
          <a:p>
            <a:pPr lvl="2">
              <a:lnSpc>
                <a:spcPct val="110000"/>
              </a:lnSpc>
              <a:buFont typeface="Wingdings" panose="05000000000000000000" pitchFamily="2" charset="2"/>
              <a:buChar char="Ø"/>
            </a:pPr>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Campus OEHS Coordinator or their designee is responsible for retaining all copies of the final manifests.</a:t>
            </a:r>
          </a:p>
          <a:p>
            <a:pPr lvl="2">
              <a:lnSpc>
                <a:spcPct val="110000"/>
              </a:lnSpc>
              <a:buFont typeface="Wingdings" panose="05000000000000000000" pitchFamily="2" charset="2"/>
              <a:buChar char="Ø"/>
            </a:pPr>
            <a:endPar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Graphic 10" descr="Test tubes">
            <a:extLst>
              <a:ext uri="{FF2B5EF4-FFF2-40B4-BE49-F238E27FC236}">
                <a16:creationId xmlns:a16="http://schemas.microsoft.com/office/drawing/2014/main" id="{7FE8B69D-8480-4080-8944-6C04D10ED2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10223026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Universal Waste</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3164114"/>
            <a:ext cx="8170710" cy="3517561"/>
          </a:xfrm>
        </p:spPr>
        <p:txBody>
          <a:bodyPr>
            <a:normAutofit/>
          </a:bodyPr>
          <a:lstStyle/>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Batteries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Electronic Devices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Mercury-containing equipment </a:t>
            </a:r>
            <a:r>
              <a:rPr lang="en-US" sz="2000" i="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(such as thermostats, switches, pressure gauges, thermometers, and gas flow regulators)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Light bulbs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Cathode ray tubes and tube class from older monitors/televisions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Non-empty aerosol cans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392382"/>
            <a:ext cx="8170712" cy="1631216"/>
          </a:xfrm>
          <a:prstGeom prst="rect">
            <a:avLst/>
          </a:prstGeom>
        </p:spPr>
        <p:txBody>
          <a:bodyPr wrap="square">
            <a:spAutoFit/>
          </a:bodyPr>
          <a:lstStyle/>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Universal wastes (UW) are hazardous wastes of specific categories that are exempt from hazardous waste management requirements; however, as they do pose some hazard to health and the environment, they must be disposed of properly. The following are classes of universal waste (22 CCR 66261.9):</a:t>
            </a:r>
          </a:p>
        </p:txBody>
      </p:sp>
      <p:pic>
        <p:nvPicPr>
          <p:cNvPr id="12" name="Graphic 11" descr="Test tubes">
            <a:extLst>
              <a:ext uri="{FF2B5EF4-FFF2-40B4-BE49-F238E27FC236}">
                <a16:creationId xmlns:a16="http://schemas.microsoft.com/office/drawing/2014/main" id="{675A7B10-B05D-4D21-94CE-A7E3AE1B71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8641722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6"/>
            <a:ext cx="8378529" cy="796018"/>
          </a:xfrm>
        </p:spPr>
        <p:txBody>
          <a:bodyPr>
            <a:normAutofit fontScale="90000"/>
          </a:bodyPr>
          <a:lstStyle/>
          <a:p>
            <a:r>
              <a:rPr lang="en-US" dirty="0">
                <a:solidFill>
                  <a:schemeClr val="accent5">
                    <a:lumMod val="50000"/>
                  </a:schemeClr>
                </a:solidFill>
                <a:latin typeface="Rockwell" panose="02060603020205020403" pitchFamily="18" charset="0"/>
              </a:rPr>
              <a:t>Universal Waste</a:t>
            </a:r>
            <a:br>
              <a:rPr lang="en-US" dirty="0">
                <a:solidFill>
                  <a:schemeClr val="accent5">
                    <a:lumMod val="50000"/>
                  </a:schemeClr>
                </a:solidFill>
                <a:latin typeface="Rockwell" panose="02060603020205020403" pitchFamily="18" charset="0"/>
              </a:rPr>
            </a:br>
            <a:r>
              <a:rPr lang="en-US" sz="2700" b="1" dirty="0">
                <a:solidFill>
                  <a:schemeClr val="accent5">
                    <a:lumMod val="50000"/>
                  </a:schemeClr>
                </a:solidFill>
                <a:latin typeface="Rockwell" panose="02060603020205020403" pitchFamily="18" charset="0"/>
                <a:ea typeface="Tahoma" panose="020B0604030504040204" pitchFamily="34" charset="0"/>
                <a:cs typeface="Tahoma" panose="020B0604030504040204" pitchFamily="34" charset="0"/>
              </a:rPr>
              <a:t>General Requirements:</a:t>
            </a:r>
            <a:endParaRPr lang="en-US" b="1" dirty="0">
              <a:solidFill>
                <a:schemeClr val="accent5">
                  <a:lumMod val="50000"/>
                </a:schemeClr>
              </a:solidFill>
              <a:latin typeface="Rockwell" panose="02060603020205020403" pitchFamily="18" charset="0"/>
            </a:endParaRP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188686" y="1392382"/>
            <a:ext cx="8711128" cy="4791055"/>
          </a:xfrm>
          <a:prstGeom prst="rect">
            <a:avLst/>
          </a:prstGeom>
        </p:spPr>
        <p:txBody>
          <a:bodyPr wrap="square">
            <a:sp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San Diego Mesa College will not accept UW from households or other businesses. </a:t>
            </a:r>
          </a:p>
          <a:p>
            <a:pPr>
              <a:lnSpc>
                <a:spcPct val="150000"/>
              </a:lnSpc>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for UW shall:</a:t>
            </a:r>
          </a:p>
          <a:p>
            <a:pPr marL="342900" indent="-342900">
              <a:spcBef>
                <a:spcPts val="4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Be constructed of materials to prevent the breakage or damage to the UW contained within.</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Have lids that:</a:t>
            </a:r>
          </a:p>
          <a:p>
            <a:pPr marL="800100" lvl="1" indent="-342900">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Are appropriate for the container</a:t>
            </a:r>
          </a:p>
          <a:p>
            <a:pPr marL="800100" lvl="1" indent="-342900">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Remain in place unless waste is actively being added or removed</a:t>
            </a:r>
          </a:p>
          <a:p>
            <a:pPr marL="800100" lvl="1" indent="-342900">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Protect the contents from rainwater or other contaminating material.</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Be of a different color than hazardous waste labels used at the Facility or College, clearly and legibly marked “Universal Waste” and identify the waste they contain (</a:t>
            </a:r>
            <a:r>
              <a:rPr lang="en-US" sz="2000" dirty="0" err="1">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e.g</a:t>
            </a: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 ‘fluorescent bulbs,’ ‘batteries,’ ‘Ballasts,’ etc.).</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Be clearly and legibly marked with the accumulation start date.</a:t>
            </a:r>
          </a:p>
        </p:txBody>
      </p:sp>
      <p:pic>
        <p:nvPicPr>
          <p:cNvPr id="11" name="Graphic 10" descr="Test tubes">
            <a:extLst>
              <a:ext uri="{FF2B5EF4-FFF2-40B4-BE49-F238E27FC236}">
                <a16:creationId xmlns:a16="http://schemas.microsoft.com/office/drawing/2014/main" id="{FA124B1A-C3B0-4047-ABFC-D8B039D0F6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2299649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6"/>
            <a:ext cx="8378529" cy="760290"/>
          </a:xfrm>
        </p:spPr>
        <p:txBody>
          <a:bodyPr>
            <a:normAutofit/>
          </a:bodyPr>
          <a:lstStyle/>
          <a:p>
            <a:pPr algn="ctr"/>
            <a:r>
              <a:rPr lang="en-US" sz="4000" dirty="0">
                <a:solidFill>
                  <a:schemeClr val="accent5">
                    <a:lumMod val="50000"/>
                  </a:schemeClr>
                </a:solidFill>
                <a:latin typeface="Rockwell" panose="02060603020205020403" pitchFamily="18" charset="0"/>
              </a:rPr>
              <a:t>Engineering Controls</a:t>
            </a:r>
          </a:p>
        </p:txBody>
      </p:sp>
      <p:sp>
        <p:nvSpPr>
          <p:cNvPr id="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2821259"/>
            <a:ext cx="8378529" cy="3646446"/>
          </a:xfrm>
        </p:spPr>
        <p:txBody>
          <a:bodyPr>
            <a:normAutofit/>
          </a:bodyPr>
          <a:lstStyle/>
          <a:p>
            <a:pPr marL="0" indent="0">
              <a:buNone/>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Engineering controls are based on the following broad principles:</a:t>
            </a:r>
          </a:p>
          <a:p>
            <a:pPr marL="0" indent="0">
              <a:buNone/>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Design work areas or process to remove hazard and/or substitute something that is not/less hazardous.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removal is not feasible, enclose hazard to prevent exposure in normal operations.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Where complete enclosure is not feasible, establish barriers or local ventilation to reduce exposure in normal operations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303598"/>
            <a:ext cx="8170712" cy="1200329"/>
          </a:xfrm>
          <a:prstGeom prst="rect">
            <a:avLst/>
          </a:prstGeom>
        </p:spPr>
        <p:txBody>
          <a:bodyPr wrap="square">
            <a:spAutoFit/>
          </a:bodyPr>
          <a:lstStyle/>
          <a:p>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These controls focus on the source of the hazard, unlike other types of controls that generally focus on the employee exposed to the hazard. Engineering controls should be the first application of safety measures used when evaluating hazard mitigation.</a:t>
            </a:r>
          </a:p>
        </p:txBody>
      </p:sp>
      <p:pic>
        <p:nvPicPr>
          <p:cNvPr id="12" name="Graphic 11" descr="Pencil">
            <a:extLst>
              <a:ext uri="{FF2B5EF4-FFF2-40B4-BE49-F238E27FC236}">
                <a16:creationId xmlns:a16="http://schemas.microsoft.com/office/drawing/2014/main" id="{95DC1CFB-AFF9-4102-90D9-A3010062F3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95249" y="4267367"/>
            <a:ext cx="1488402" cy="1488402"/>
          </a:xfrm>
          <a:prstGeom prst="rect">
            <a:avLst/>
          </a:prstGeom>
        </p:spPr>
      </p:pic>
    </p:spTree>
    <p:extLst>
      <p:ext uri="{BB962C8B-B14F-4D97-AF65-F5344CB8AC3E}">
        <p14:creationId xmlns:p14="http://schemas.microsoft.com/office/powerpoint/2010/main" val="26710020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a:bodyPr>
          <a:lstStyle/>
          <a:p>
            <a:pPr algn="ctr"/>
            <a:r>
              <a:rPr lang="en-US" sz="4000" dirty="0">
                <a:solidFill>
                  <a:schemeClr val="accent5">
                    <a:lumMod val="50000"/>
                  </a:schemeClr>
                </a:solidFill>
                <a:latin typeface="Rockwell" panose="02060603020205020403" pitchFamily="18" charset="0"/>
              </a:rPr>
              <a:t>Universal Waste</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2" y="1406672"/>
            <a:ext cx="8170712" cy="5329664"/>
          </a:xfrm>
          <a:prstGeom prst="rect">
            <a:avLst/>
          </a:prstGeom>
        </p:spPr>
        <p:txBody>
          <a:bodyPr wrap="square">
            <a:spAutoFit/>
          </a:bodyPr>
          <a:lstStyle/>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UW must be removed from San Diego Mesa College within one (1) year of the accumulation start date by:</a:t>
            </a:r>
          </a:p>
          <a:p>
            <a:pPr marL="800100" lvl="1"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licensed Universal Waste Hauler/Handler</a:t>
            </a:r>
          </a:p>
          <a:p>
            <a:pPr marL="800100" lvl="1"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recycling facility</a:t>
            </a:r>
          </a:p>
          <a:p>
            <a:pPr marL="800100" lvl="1"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District personnel transporting UW to an appropriate recycle or disposal facility</a:t>
            </a:r>
          </a:p>
          <a:p>
            <a:pPr marL="800100" lvl="1"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hazardous waste contractor.</a:t>
            </a:r>
          </a:p>
          <a:p>
            <a:endPar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Records: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Records of UW may be in the form of a Manifest, a Bill of Lading, an invoice, or a receipt.</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UW records must be retained by the OEHS Coordinator or Chemical Hygiene Officer for at least three (3) years.</a:t>
            </a:r>
          </a:p>
          <a:p>
            <a:pPr lvl="1">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Test tubes">
            <a:extLst>
              <a:ext uri="{FF2B5EF4-FFF2-40B4-BE49-F238E27FC236}">
                <a16:creationId xmlns:a16="http://schemas.microsoft.com/office/drawing/2014/main" id="{2F58897D-6AA4-4E59-BB3A-C6C653B9374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42474060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01600"/>
            <a:ext cx="8378529" cy="1277257"/>
          </a:xfrm>
        </p:spPr>
        <p:txBody>
          <a:bodyPr>
            <a:normAutofit/>
          </a:bodyPr>
          <a:lstStyle/>
          <a:p>
            <a:pPr algn="ctr"/>
            <a:r>
              <a:rPr lang="en-US" sz="4000" dirty="0">
                <a:solidFill>
                  <a:schemeClr val="accent5">
                    <a:lumMod val="50000"/>
                  </a:schemeClr>
                </a:solidFill>
                <a:latin typeface="Rockwell" panose="02060603020205020403" pitchFamily="18" charset="0"/>
              </a:rPr>
              <a:t>Specific Universal Waste Requirements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365421" y="1378857"/>
            <a:ext cx="8326573" cy="5221942"/>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Batteries:</a:t>
            </a:r>
          </a:p>
          <a:p>
            <a:pPr marL="342900" indent="-342900">
              <a:spcBef>
                <a:spcPts val="6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Batteries must be removed from electronic devices as they are separate waste streams.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holding used batteries shall be clearly and legibly labeled “Batteries.”</a:t>
            </a:r>
          </a:p>
          <a:p>
            <a:pPr>
              <a:lnSpc>
                <a:spcPct val="150000"/>
              </a:lnSpc>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Light Bulbs:</a:t>
            </a:r>
          </a:p>
          <a:p>
            <a:pPr marL="342900" indent="-342900">
              <a:spcBef>
                <a:spcPts val="6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for used light bulbs must provide adequate protection to prevent damage to the bulbs.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holding used light bulbs shall be clearly and legibly labeled “Waste Bulbs.”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Particularly for fluorescent bulbs, containers must be sized appropriately to ensure the lid can be affixed properly to protect the used bulbs. </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To dispose of light bulbs contact the facilities department. </a:t>
            </a:r>
          </a:p>
        </p:txBody>
      </p:sp>
      <p:pic>
        <p:nvPicPr>
          <p:cNvPr id="11" name="Graphic 10" descr="Test tubes">
            <a:extLst>
              <a:ext uri="{FF2B5EF4-FFF2-40B4-BE49-F238E27FC236}">
                <a16:creationId xmlns:a16="http://schemas.microsoft.com/office/drawing/2014/main" id="{B9F21BE8-F040-4F87-B21F-0441FA0D48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33533092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88687"/>
            <a:ext cx="8378529" cy="1262742"/>
          </a:xfrm>
        </p:spPr>
        <p:txBody>
          <a:bodyPr>
            <a:normAutofit/>
          </a:bodyPr>
          <a:lstStyle/>
          <a:p>
            <a:pPr algn="ctr"/>
            <a:r>
              <a:rPr lang="en-US" sz="4000" dirty="0">
                <a:solidFill>
                  <a:schemeClr val="accent5">
                    <a:lumMod val="50000"/>
                  </a:schemeClr>
                </a:solidFill>
                <a:latin typeface="Rockwell" panose="02060603020205020403" pitchFamily="18" charset="0"/>
              </a:rPr>
              <a:t>Specific Universal Waste Requirements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4" y="1451429"/>
            <a:ext cx="8170710" cy="5519460"/>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Aerosol Cans: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Aerosol cans are handled as Universal Waste when:</a:t>
            </a:r>
          </a:p>
          <a:p>
            <a:pPr marL="800100" lvl="1"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can is partially full but cannot be used due to defective spray mechanisms</a:t>
            </a:r>
          </a:p>
          <a:p>
            <a:pPr marL="800100" lvl="1"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propellant has been spent, but product still remains</a:t>
            </a:r>
          </a:p>
          <a:p>
            <a:pPr marL="800100" lvl="1"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product is no longer needed.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San Diego Mesa College will not process (meaning; puncture, drain, or crush) aerosol cans (Health and Safety Code 25201.16(2)).</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Empty aerosol cans, devoid of product and propellant, can be recycled.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Intentionally discharging an aerosol, piercing, or otherwise compromising the can solely for the purposes of rendering it non-hazardous is strictly forbidden.</a:t>
            </a:r>
          </a:p>
          <a:p>
            <a:pPr marL="342900" indent="-342900">
              <a:spcBef>
                <a:spcPts val="1000"/>
              </a:spcBef>
              <a:buFont typeface="Arial" panose="020B0604020202020204" pitchFamily="34" charset="0"/>
              <a:buChar char="•"/>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Test tubes">
            <a:extLst>
              <a:ext uri="{FF2B5EF4-FFF2-40B4-BE49-F238E27FC236}">
                <a16:creationId xmlns:a16="http://schemas.microsoft.com/office/drawing/2014/main" id="{91C36EB7-88A5-48A6-9BAE-E906288D07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18964887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
            <a:ext cx="8378529" cy="1335314"/>
          </a:xfrm>
        </p:spPr>
        <p:txBody>
          <a:bodyPr>
            <a:normAutofit/>
          </a:bodyPr>
          <a:lstStyle/>
          <a:p>
            <a:pPr algn="ctr"/>
            <a:r>
              <a:rPr lang="en-US" sz="4000" dirty="0">
                <a:solidFill>
                  <a:schemeClr val="accent5">
                    <a:lumMod val="50000"/>
                  </a:schemeClr>
                </a:solidFill>
                <a:latin typeface="Rockwell" panose="02060603020205020403" pitchFamily="18" charset="0"/>
              </a:rPr>
              <a:t>Specific Universal Waste Requirements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406400" y="1175657"/>
            <a:ext cx="8602785" cy="4180632"/>
          </a:xfrm>
          <a:prstGeom prst="rect">
            <a:avLst/>
          </a:prstGeom>
        </p:spPr>
        <p:txBody>
          <a:bodyPr wrap="square">
            <a:spAutoFit/>
          </a:bodyPr>
          <a:lstStyle/>
          <a:p>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Aerosol Cans (Continued):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Containers holding used or waste aerosol cans shall be clearly and legibly labeled “Waste Aerosol Cans.”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not covered after cans are added, the lid must be secured at the end of each workday.</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container must be stored in an area with adequate ventilation, away from any heat source including direct sunlight.</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To dispose of aerosol cans contact the OEHS Coordinator or the facilities department.</a:t>
            </a:r>
          </a:p>
          <a:p>
            <a:pPr marL="342900" indent="-342900">
              <a:spcBef>
                <a:spcPts val="1000"/>
              </a:spcBef>
              <a:buFont typeface="Arial" panose="020B0604020202020204" pitchFamily="34" charset="0"/>
              <a:buChar char="•"/>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Test tubes">
            <a:extLst>
              <a:ext uri="{FF2B5EF4-FFF2-40B4-BE49-F238E27FC236}">
                <a16:creationId xmlns:a16="http://schemas.microsoft.com/office/drawing/2014/main" id="{396A81FF-E068-41BB-BC38-962B473D9AD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40208173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Specific Universal Waste Requirements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1" y="2192491"/>
            <a:ext cx="8487904" cy="2508379"/>
          </a:xfrm>
          <a:prstGeom prst="rect">
            <a:avLst/>
          </a:prstGeom>
        </p:spPr>
        <p:txBody>
          <a:bodyPr wrap="square">
            <a:spAutoFit/>
          </a:bodyPr>
          <a:lstStyle/>
          <a:p>
            <a:r>
              <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Electronic Devices:</a:t>
            </a:r>
          </a:p>
          <a:p>
            <a:pPr marL="342900" indent="-342900">
              <a:spcBef>
                <a:spcPts val="10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Electronic devices to be disposed of do not need to be placed in a container.</a:t>
            </a:r>
          </a:p>
          <a:p>
            <a:pPr marL="800100" lvl="1" indent="-342900">
              <a:spcBef>
                <a:spcPts val="1000"/>
              </a:spcBef>
              <a:buFont typeface="Wingdings" panose="05000000000000000000" pitchFamily="2" charset="2"/>
              <a:buChar char="Ø"/>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Waste devices can be disposed of by contacting the stockroom.</a:t>
            </a:r>
          </a:p>
          <a:p>
            <a:pPr marL="342900" indent="-342900">
              <a:spcBef>
                <a:spcPts val="1000"/>
              </a:spcBef>
              <a:buFont typeface="Arial" panose="020B0604020202020204" pitchFamily="34" charset="0"/>
              <a:buChar char="•"/>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Test tubes">
            <a:extLst>
              <a:ext uri="{FF2B5EF4-FFF2-40B4-BE49-F238E27FC236}">
                <a16:creationId xmlns:a16="http://schemas.microsoft.com/office/drawing/2014/main" id="{818887A2-2D4F-46E6-8FAC-65BCA02ABE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12723" y="3810232"/>
            <a:ext cx="2453456" cy="2453456"/>
          </a:xfrm>
          <a:prstGeom prst="rect">
            <a:avLst/>
          </a:prstGeom>
        </p:spPr>
      </p:pic>
    </p:spTree>
    <p:extLst>
      <p:ext uri="{BB962C8B-B14F-4D97-AF65-F5344CB8AC3E}">
        <p14:creationId xmlns:p14="http://schemas.microsoft.com/office/powerpoint/2010/main" val="15814412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3" y="272822"/>
            <a:ext cx="8378529" cy="1027257"/>
          </a:xfrm>
        </p:spPr>
        <p:txBody>
          <a:bodyPr>
            <a:normAutofit fontScale="90000"/>
          </a:bodyPr>
          <a:lstStyle/>
          <a:p>
            <a:pPr algn="ctr"/>
            <a:r>
              <a:rPr lang="en-US" dirty="0">
                <a:solidFill>
                  <a:schemeClr val="accent5">
                    <a:lumMod val="50000"/>
                  </a:schemeClr>
                </a:solidFill>
                <a:latin typeface="Rockwell" panose="02060603020205020403" pitchFamily="18" charset="0"/>
              </a:rPr>
              <a:t>Use of Emergency Response Equipment and Materials</a:t>
            </a:r>
          </a:p>
        </p:txBody>
      </p:sp>
      <p:sp>
        <p:nvSpPr>
          <p:cNvPr id="9" name="Rectangle: Rounded Corners 8">
            <a:extLst>
              <a:ext uri="{FF2B5EF4-FFF2-40B4-BE49-F238E27FC236}">
                <a16:creationId xmlns:a16="http://schemas.microsoft.com/office/drawing/2014/main" id="{5D83E472-316B-42B5-9901-2C007C5B7144}"/>
              </a:ext>
              <a:ext uri="{C183D7F6-B498-43B3-948B-1728B52AA6E4}">
                <adec:decorative xmlns:adec="http://schemas.microsoft.com/office/drawing/2017/decorative" val="1"/>
              </a:ext>
            </a:extLst>
          </p:cNvPr>
          <p:cNvSpPr/>
          <p:nvPr/>
        </p:nvSpPr>
        <p:spPr>
          <a:xfrm>
            <a:off x="521282" y="2010839"/>
            <a:ext cx="2268675" cy="1832578"/>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7200DCA9-3B7A-4837-9C64-F0CE0D5E2B3A}"/>
              </a:ext>
            </a:extLst>
          </p:cNvPr>
          <p:cNvSpPr txBox="1"/>
          <p:nvPr/>
        </p:nvSpPr>
        <p:spPr>
          <a:xfrm>
            <a:off x="521282" y="2134302"/>
            <a:ext cx="2265632" cy="163121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Eyewashes and Safety Showers (ANSI 2358.1.2014, 8 CCR 5162)</a:t>
            </a:r>
          </a:p>
        </p:txBody>
      </p:sp>
      <p:sp>
        <p:nvSpPr>
          <p:cNvPr id="15" name="Rectangle: Rounded Corners 14">
            <a:extLst>
              <a:ext uri="{FF2B5EF4-FFF2-40B4-BE49-F238E27FC236}">
                <a16:creationId xmlns:a16="http://schemas.microsoft.com/office/drawing/2014/main" id="{9463B806-86C1-44AC-8470-6E6761DC7613}"/>
              </a:ext>
              <a:ext uri="{C183D7F6-B498-43B3-948B-1728B52AA6E4}">
                <adec:decorative xmlns:adec="http://schemas.microsoft.com/office/drawing/2017/decorative" val="1"/>
              </a:ext>
            </a:extLst>
          </p:cNvPr>
          <p:cNvSpPr/>
          <p:nvPr/>
        </p:nvSpPr>
        <p:spPr>
          <a:xfrm>
            <a:off x="1914171" y="4188566"/>
            <a:ext cx="2268675" cy="2015836"/>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1EE42B7D-A1DC-4708-8147-D9D746BA73E8}"/>
              </a:ext>
              <a:ext uri="{C183D7F6-B498-43B3-948B-1728B52AA6E4}">
                <adec:decorative xmlns:adec="http://schemas.microsoft.com/office/drawing/2017/decorative" val="1"/>
              </a:ext>
            </a:extLst>
          </p:cNvPr>
          <p:cNvSpPr/>
          <p:nvPr/>
        </p:nvSpPr>
        <p:spPr>
          <a:xfrm>
            <a:off x="3472300" y="1941992"/>
            <a:ext cx="2268675" cy="20158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1B674D5-C064-4DDD-8FE9-D8801F4C0A04}"/>
              </a:ext>
            </a:extLst>
          </p:cNvPr>
          <p:cNvSpPr txBox="1"/>
          <p:nvPr/>
        </p:nvSpPr>
        <p:spPr>
          <a:xfrm>
            <a:off x="3472298" y="2288190"/>
            <a:ext cx="2271718" cy="1323439"/>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Fire Extinguishers (8 CCR 5543, 8 CCR 6151, NFPA 10)</a:t>
            </a:r>
          </a:p>
        </p:txBody>
      </p:sp>
      <p:sp>
        <p:nvSpPr>
          <p:cNvPr id="22" name="Rectangle: Rounded Corners 21">
            <a:extLst>
              <a:ext uri="{FF2B5EF4-FFF2-40B4-BE49-F238E27FC236}">
                <a16:creationId xmlns:a16="http://schemas.microsoft.com/office/drawing/2014/main" id="{2DDD40F6-2362-4667-BF5E-80F684666948}"/>
              </a:ext>
              <a:ext uri="{C183D7F6-B498-43B3-948B-1728B52AA6E4}">
                <adec:decorative xmlns:adec="http://schemas.microsoft.com/office/drawing/2017/decorative" val="1"/>
              </a:ext>
            </a:extLst>
          </p:cNvPr>
          <p:cNvSpPr/>
          <p:nvPr/>
        </p:nvSpPr>
        <p:spPr>
          <a:xfrm>
            <a:off x="5035401" y="4188566"/>
            <a:ext cx="2268675" cy="201583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86051D9B-1137-438D-A466-460D44ED3361}"/>
              </a:ext>
              <a:ext uri="{C183D7F6-B498-43B3-948B-1728B52AA6E4}">
                <adec:decorative xmlns:adec="http://schemas.microsoft.com/office/drawing/2017/decorative" val="1"/>
              </a:ext>
            </a:extLst>
          </p:cNvPr>
          <p:cNvSpPr/>
          <p:nvPr/>
        </p:nvSpPr>
        <p:spPr>
          <a:xfrm>
            <a:off x="6426359" y="1941992"/>
            <a:ext cx="2268675" cy="201583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CAA0715F-CA2B-4594-91FD-D8C6E5E10965}"/>
              </a:ext>
            </a:extLst>
          </p:cNvPr>
          <p:cNvSpPr txBox="1"/>
          <p:nvPr/>
        </p:nvSpPr>
        <p:spPr>
          <a:xfrm>
            <a:off x="6005101" y="2595966"/>
            <a:ext cx="3111190" cy="70788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First Aid Kits </a:t>
            </a:r>
          </a:p>
          <a:p>
            <a:pPr algn="ctr"/>
            <a:r>
              <a:rPr lang="en-US" sz="2000" dirty="0">
                <a:latin typeface="Tahoma" panose="020B0604030504040204" pitchFamily="34" charset="0"/>
                <a:ea typeface="Tahoma" panose="020B0604030504040204" pitchFamily="34" charset="0"/>
                <a:cs typeface="Tahoma" panose="020B0604030504040204" pitchFamily="34" charset="0"/>
              </a:rPr>
              <a:t>(8 CCR 3400)</a:t>
            </a:r>
          </a:p>
        </p:txBody>
      </p:sp>
      <p:sp>
        <p:nvSpPr>
          <p:cNvPr id="28" name="TextBox 27">
            <a:extLst>
              <a:ext uri="{FF2B5EF4-FFF2-40B4-BE49-F238E27FC236}">
                <a16:creationId xmlns:a16="http://schemas.microsoft.com/office/drawing/2014/main" id="{CAA0715F-CA2B-4594-91FD-D8C6E5E10965}"/>
              </a:ext>
            </a:extLst>
          </p:cNvPr>
          <p:cNvSpPr txBox="1"/>
          <p:nvPr/>
        </p:nvSpPr>
        <p:spPr>
          <a:xfrm>
            <a:off x="2044328" y="4752725"/>
            <a:ext cx="1984663" cy="70788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Spill Response Kits</a:t>
            </a:r>
          </a:p>
        </p:txBody>
      </p:sp>
      <p:sp>
        <p:nvSpPr>
          <p:cNvPr id="17" name="TextBox 16">
            <a:extLst>
              <a:ext uri="{FF2B5EF4-FFF2-40B4-BE49-F238E27FC236}">
                <a16:creationId xmlns:a16="http://schemas.microsoft.com/office/drawing/2014/main" id="{57D4552E-64C5-40E0-AE15-5B00BB70508E}"/>
              </a:ext>
            </a:extLst>
          </p:cNvPr>
          <p:cNvSpPr txBox="1"/>
          <p:nvPr/>
        </p:nvSpPr>
        <p:spPr>
          <a:xfrm>
            <a:off x="5112326" y="4380876"/>
            <a:ext cx="1984663" cy="163121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Chemical Spill Cleanup Emergency Response Procedures</a:t>
            </a:r>
          </a:p>
        </p:txBody>
      </p:sp>
      <p:grpSp>
        <p:nvGrpSpPr>
          <p:cNvPr id="33" name="Group 32">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35" name="Rectangle 34">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0"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Tree>
    <p:extLst>
      <p:ext uri="{BB962C8B-B14F-4D97-AF65-F5344CB8AC3E}">
        <p14:creationId xmlns:p14="http://schemas.microsoft.com/office/powerpoint/2010/main" val="5542533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3795"/>
            <a:ext cx="8378529" cy="1189919"/>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1582057"/>
            <a:ext cx="8477241" cy="5201424"/>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Eyewashes &amp; Safety Showers (ANSI 2358.1.2014.8 CCR 5162):</a:t>
            </a: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eyewashes and safety showers are required in areas where employees routinely use hazardous chemicals. </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Eyewashes and safety showers shall be clearly identified with signage visible from twenty (20) feet away and be accessible within ten (10) seconds or 50 feet of any area where hazardous chemicals or waste are used or stored.</a:t>
            </a:r>
          </a:p>
          <a:p>
            <a:pPr marL="800100" lvl="1" indent="-342900">
              <a:spcBef>
                <a:spcPts val="10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use of chemicals by employees or students is forbidden in instructional laboratories or any area if nearby safety showers and eyewashes are non-functional.</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Eyewashes must have protective caps over the spouts to prevent contamination.</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caps must remain in place except during testing and use.</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483694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1930400"/>
            <a:ext cx="8477242" cy="5170646"/>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Eyewashes &amp; Safety Showers (continued):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areas around eyewashes and safety showers must be clear of objects and obstructions in a radius of at least twenty-four (24) inches from the center of the shower head.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Eyewash and safety shower stations shall be tested monthly and flushed for at least ten (10) seconds to clear the line of any debris.</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there are any issues notify the Dean or supervisor and the Facilities Department immediately. </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Tests may be performed by any employee; but it is the responsibility of the Department which the unit services to ensure the check is performed.</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Records of this test (initial and date) shall be durably attached to the shower or eyewash.</a:t>
            </a:r>
          </a:p>
          <a:p>
            <a:pPr marL="342900" indent="-342900">
              <a:spcBef>
                <a:spcPts val="1000"/>
              </a:spcBef>
              <a:buFont typeface="Arial" panose="020B0604020202020204" pitchFamily="34" charset="0"/>
              <a:buChar char="•"/>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31413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018020"/>
            <a:ext cx="8378530" cy="4457631"/>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Eyewashes &amp; Safety Showers (continued):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flow rates are not part of the Department’s monthly checks it must be performed annually. To perform a flow rate check you can follow the procedure below:</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Use a five-gallon container (with a mark at the three gallon level) and a curtain to channel the flow into the container. After activation, the level on the container should be reached within 9 seconds or less</a:t>
            </a:r>
          </a:p>
          <a:p>
            <a:pPr marL="1257300" lvl="2" indent="-342900">
              <a:spcBef>
                <a:spcPts val="10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Safety showers must be capable of emitting twenty (20) gallons per minute.</a:t>
            </a:r>
          </a:p>
          <a:p>
            <a:pPr marL="1257300" lvl="2" indent="-342900">
              <a:spcBef>
                <a:spcPts val="10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Records shall be kept for at least three (3) years.</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581688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1975156"/>
            <a:ext cx="8430752" cy="4867999"/>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(8 CCR 5543, 8 CCR 6151, NFPA 10):</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Locations</a:t>
            </a:r>
          </a:p>
          <a:p>
            <a:pPr marL="800100" lvl="1" indent="-342900">
              <a:spcBef>
                <a:spcPts val="8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must be located within thirty (30) feet of each instructional laboratory.</a:t>
            </a:r>
          </a:p>
          <a:p>
            <a:pPr marL="800100" lvl="1" indent="-342900">
              <a:spcBef>
                <a:spcPts val="8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storage locations that contain flammable liquids must have a fire extinguisher located outside of the door but within ten (10) feet of the storage location.</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At least twenty-four (24) inches of space must remain clear around each fire extinguisher.</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must be stored in cabinets or on hangars to prevent damage.</a:t>
            </a:r>
          </a:p>
          <a:p>
            <a:pPr marL="800100" lvl="1" indent="-342900">
              <a:spcBef>
                <a:spcPts val="8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Extinguishers may not be stored on the floor.</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27320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830629"/>
          </a:xfrm>
        </p:spPr>
        <p:txBody>
          <a:bodyPr>
            <a:normAutofit/>
          </a:bodyPr>
          <a:lstStyle/>
          <a:p>
            <a:pPr algn="ctr"/>
            <a:r>
              <a:rPr lang="en-US" sz="4000" dirty="0">
                <a:solidFill>
                  <a:schemeClr val="accent5">
                    <a:lumMod val="50000"/>
                  </a:schemeClr>
                </a:solidFill>
                <a:latin typeface="Rockwell" panose="02060603020205020403" pitchFamily="18" charset="0"/>
              </a:rPr>
              <a:t>Administrative Controls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4" y="1725629"/>
            <a:ext cx="8170712" cy="2862322"/>
          </a:xfrm>
          <a:prstGeom prst="rect">
            <a:avLst/>
          </a:prstGeom>
        </p:spPr>
        <p:txBody>
          <a:bodyPr wrap="square">
            <a:spAutoFit/>
          </a:bodyPr>
          <a:lstStyle/>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Administrative controls are policies and procedures designed to reduce employee and student exposure to hazardous chemicals. The use of standard operating procedures (SOP’s), general laboratory guidelines, housekeeping, and chemical handling procedures are administrative controls used by San Diego Mesa College.</a:t>
            </a:r>
          </a:p>
          <a:p>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Administrative controls should be the second application of safety measures used when evaluating hazard mitigation and are used in conjunction with engineering controls.</a:t>
            </a:r>
          </a:p>
        </p:txBody>
      </p:sp>
      <p:pic>
        <p:nvPicPr>
          <p:cNvPr id="11" name="Graphic 10" descr="Pencil">
            <a:extLst>
              <a:ext uri="{FF2B5EF4-FFF2-40B4-BE49-F238E27FC236}">
                <a16:creationId xmlns:a16="http://schemas.microsoft.com/office/drawing/2014/main" id="{F020A9B0-EF03-4E49-A6EB-9EB24205DB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95249" y="4267367"/>
            <a:ext cx="1488402" cy="1488402"/>
          </a:xfrm>
          <a:prstGeom prst="rect">
            <a:avLst/>
          </a:prstGeom>
        </p:spPr>
      </p:pic>
    </p:spTree>
    <p:extLst>
      <p:ext uri="{BB962C8B-B14F-4D97-AF65-F5344CB8AC3E}">
        <p14:creationId xmlns:p14="http://schemas.microsoft.com/office/powerpoint/2010/main" val="20664809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16114"/>
            <a:ext cx="8378529" cy="1175657"/>
          </a:xfrm>
        </p:spPr>
        <p:txBody>
          <a:bodyPr>
            <a:no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348343" y="1407886"/>
            <a:ext cx="8603693" cy="5483552"/>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(Continued):</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shall be available for the appropriate class of fire hazards (A, B, C, or D) </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shall be checked monthly. Records of monthly inspections and annual service should be attached to the fire extinguisher.</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Inspections may be performed by any employee; but it is the responsibility of the Department where the extinguisher is installed to ensure the check is performed. </a:t>
            </a:r>
          </a:p>
          <a:p>
            <a:pPr marL="800100" lvl="1" indent="-342900">
              <a:spcBef>
                <a:spcPts val="8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gauge on the extinguisher must read ‘full’ and be in the green portion of the gauge.</a:t>
            </a:r>
          </a:p>
          <a:p>
            <a:pPr marL="800100" lvl="1" indent="-342900">
              <a:spcBef>
                <a:spcPts val="8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pull pin must be in place in the handle assembly.</a:t>
            </a:r>
          </a:p>
          <a:p>
            <a:pPr marL="800100" lvl="1" indent="-342900">
              <a:spcBef>
                <a:spcPts val="8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tamper seal must be in place indicating the extinguisher has not been discharged.</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1406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01600"/>
            <a:ext cx="8378529" cy="1161143"/>
          </a:xfrm>
        </p:spPr>
        <p:txBody>
          <a:bodyPr>
            <a:normAutofit fontScale="90000"/>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290286" y="1364344"/>
            <a:ext cx="8765389" cy="6294031"/>
          </a:xfrm>
          <a:prstGeom prst="rect">
            <a:avLst/>
          </a:prstGeom>
        </p:spPr>
        <p:txBody>
          <a:bodyPr wrap="square">
            <a:spAutoFit/>
          </a:bodyPr>
          <a:lstStyle/>
          <a:p>
            <a:r>
              <a:rPr lang="en-US"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(continued)</a:t>
            </a:r>
          </a:p>
          <a:p>
            <a:pPr marL="800100" lvl="1" indent="-342900">
              <a:spcBef>
                <a:spcPts val="8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tag recording the inspection must be attached to the extinguisher or the mounting assembly.</a:t>
            </a: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any of the above conditions are deficient, the individual conducting the check shall immediately notify Facilities to address the extinguisher.</a:t>
            </a:r>
          </a:p>
          <a:p>
            <a:pPr>
              <a:spcBef>
                <a:spcPts val="8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extinguishers are serviced annually by an external contractor.</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Facilities Services Department is responsible for coordinating the annual service.</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Tags are marked with the month and year of the annual service. </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During annual servicing, replacement or temporary fire extinguishers must be made available.</a:t>
            </a:r>
          </a:p>
          <a:p>
            <a:pPr marL="1257300" lvl="2" indent="-342900">
              <a:spcBef>
                <a:spcPts val="800"/>
              </a:spcBef>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Instruction may not take place and employees may not work in any area containing flammable or combustible materials that does not have appropriately located and fully-functional fire extinguishers.</a:t>
            </a:r>
          </a:p>
          <a:p>
            <a:pPr>
              <a:spcBef>
                <a:spcPts val="1000"/>
              </a:spcBef>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643199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046596"/>
            <a:ext cx="8214545" cy="4616648"/>
          </a:xfrm>
          <a:prstGeom prst="rect">
            <a:avLst/>
          </a:prstGeom>
        </p:spPr>
        <p:txBody>
          <a:bodyPr wrap="square">
            <a:spAutoFit/>
          </a:bodyPr>
          <a:lstStyle/>
          <a:p>
            <a:r>
              <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First Aid Kits </a:t>
            </a:r>
            <a:r>
              <a:rPr lang="en-US"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(8 CCR 3400)</a:t>
            </a:r>
            <a:r>
              <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t>
            </a:r>
          </a:p>
          <a:p>
            <a:pPr marL="342900" indent="-342900">
              <a:spcBef>
                <a:spcPts val="1000"/>
              </a:spcBef>
              <a:buFont typeface="Arial" panose="020B0604020202020204" pitchFamily="34" charset="0"/>
              <a:buChar char="•"/>
            </a:pPr>
            <a:endParaRPr lang="en-US" sz="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Bef>
                <a:spcPts val="10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first aid kit should be located in each area where hazardous chemicals or waste are used or stored.</a:t>
            </a:r>
          </a:p>
          <a:p>
            <a:pPr marL="342900" indent="-342900">
              <a:spcBef>
                <a:spcPts val="10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kit shall be inspected monthly by any employee; but it is the responsibility of the Department where the kit is installed to ensure the inspection is performed.</a:t>
            </a:r>
          </a:p>
          <a:p>
            <a:pPr marL="800100" lvl="1" indent="-342900">
              <a:spcBef>
                <a:spcPts val="1000"/>
              </a:spcBef>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record of this inspection shall be maintained with the first aid kit.</a:t>
            </a:r>
          </a:p>
          <a:p>
            <a:pPr marL="800100" lvl="1" indent="-342900">
              <a:spcBef>
                <a:spcPts val="1000"/>
              </a:spcBef>
              <a:buFont typeface="Courier New" panose="02070309020205020404" pitchFamily="49" charset="0"/>
              <a:buChar char="o"/>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kit shall be restocked as necessary or during the monthly inspection.</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068420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0"/>
            <a:ext cx="8378529" cy="1378857"/>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357300" y="1496482"/>
            <a:ext cx="8378529" cy="5657959"/>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Spill Cleanup and Response Procedures – Incidental Spills:</a:t>
            </a: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An incidental spill is the release of a hazardous substance which does not pose a significant safety or health hazard to employees in the immediate vicinity or to the employee cleaning it up, nor does it have the potential to become an emergency within a short time frame.</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Incidental spills are limited in quantity, exposure potential, or toxicity and present minor safety or health hazards to employees in the immediate work area or those </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Each spill must be evaluated prior to responding.  Consult the SDS for guidelines on proper spill clean-up.</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guideline for Incidental spills quantity:</a:t>
            </a:r>
          </a:p>
          <a:p>
            <a:pPr marL="800100" lvl="1" indent="-342900">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would be less than 2 L of low hazard materials, including volatiles and irritants (depending on the chemical)</a:t>
            </a:r>
          </a:p>
          <a:p>
            <a:pPr marL="800100" lvl="1" indent="-342900">
              <a:buFont typeface="Wingdings" panose="05000000000000000000" pitchFamily="2" charset="2"/>
              <a:buChar char="Ø"/>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less than 50 mL of highly hazardous materials.</a:t>
            </a:r>
          </a:p>
          <a:p>
            <a:pPr marL="342900" indent="-342900">
              <a:spcBef>
                <a:spcPts val="1000"/>
              </a:spcBef>
              <a:buFont typeface="Arial" panose="020B0604020202020204" pitchFamily="34" charset="0"/>
              <a:buChar char="•"/>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68409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01601"/>
            <a:ext cx="8378529" cy="1233714"/>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261258" y="1698171"/>
            <a:ext cx="8700902" cy="5201424"/>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Incidental Spills (Continued):</a:t>
            </a: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properties of hazardous substances as well as the particular circumstances of the release itself will have an impact on what employees can handle safely and what procedures should be followed.</a:t>
            </a: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Take the following actions for proper spill cleanup:</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the spill is of a volatile material, the evacuation of the immediate area is at the discretion of the supervisor and will be based on the nature of the material.</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the spill is moderate in size but is not large enough to trigger an emergency response action, the immediate area should be evacuated of all employees and students until the spill is properly cleaned up.</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area of the spill shall be cordoned off by way of caution tape or closing laboratory doors.</a:t>
            </a:r>
          </a:p>
          <a:p>
            <a:pPr marL="342900" indent="-342900">
              <a:spcBef>
                <a:spcPts val="1000"/>
              </a:spcBef>
              <a:buFont typeface="Courier New" panose="02070309020205020404" pitchFamily="49" charset="0"/>
              <a:buChar char="o"/>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254682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003732"/>
            <a:ext cx="8440875" cy="3554819"/>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Incidental Spills (Continued):</a:t>
            </a: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Protective equipment must be worn (goggles, gloves, shoe covers).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Any sorbent material (pillows, pads, absorbent solids) or other disposable material used shall be packaged in a plastic bag, sealed, and disposed of as hazardous waste.</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If the chemical touches bare earth, surface water, or enters a public sewer, the Chemical Hygiene Officer in consultation with Risk Management will properly notify the San Diego County Hazardous Materials Division of the release for proper reporting and further required actions.</a:t>
            </a:r>
          </a:p>
        </p:txBody>
      </p:sp>
    </p:spTree>
    <p:extLst>
      <p:ext uri="{BB962C8B-B14F-4D97-AF65-F5344CB8AC3E}">
        <p14:creationId xmlns:p14="http://schemas.microsoft.com/office/powerpoint/2010/main" val="30853347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207959"/>
            <a:ext cx="8378529" cy="1320800"/>
          </a:xfrm>
        </p:spPr>
        <p:txBody>
          <a:bodyPr>
            <a:normAutofit/>
          </a:bodyPr>
          <a:lstStyle/>
          <a:p>
            <a:pPr algn="ctr"/>
            <a:r>
              <a:rPr lang="en-US" dirty="0">
                <a:solidFill>
                  <a:schemeClr val="accent5">
                    <a:lumMod val="50000"/>
                  </a:schemeClr>
                </a:solidFill>
                <a:latin typeface="Rockwell" panose="02060603020205020403" pitchFamily="18" charset="0"/>
              </a:rPr>
              <a:t>Use of Emergency Response Equipment </a:t>
            </a:r>
            <a:r>
              <a:rPr lang="en-US" sz="4000" dirty="0">
                <a:solidFill>
                  <a:schemeClr val="accent5">
                    <a:lumMod val="50000"/>
                  </a:schemeClr>
                </a:solidFill>
                <a:latin typeface="Rockwell" panose="02060603020205020403" pitchFamily="18" charset="0"/>
              </a:rPr>
              <a:t>and</a:t>
            </a:r>
            <a:r>
              <a:rPr lang="en-US" dirty="0">
                <a:solidFill>
                  <a:schemeClr val="accent5">
                    <a:lumMod val="50000"/>
                  </a:schemeClr>
                </a:solidFill>
                <a:latin typeface="Rockwell" panose="02060603020205020403" pitchFamily="18" charset="0"/>
              </a:rPr>
              <a:t>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1703694"/>
            <a:ext cx="8477242" cy="6135013"/>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Response Spills:</a:t>
            </a: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An emergency spill would constitute that a clean-up response effort would be needed by employees from outside the immediate release area or by other designated responders (i.e. Hazardous waste hauler, mutual-aid groups, local fire departments, etc.) The release or situation must pose an emergency. Examples are:</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It may cause high levels of exposures to toxic substances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It is life or injury threatening </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It poses IDLH conditions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It poses a fire and explosion hazard (exceeds or has potential to exceed 25% of the LEL) </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It requires immediate attention because of danger, or presents an oxygen deficient condition </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647683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79413"/>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1889434"/>
            <a:ext cx="8477242" cy="5786199"/>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Response Spills (Continued):</a:t>
            </a: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Nuisance spills, minor releases, etc., which do not require immediate attention (due to danger to employees) are not considered emergencies.</a:t>
            </a:r>
          </a:p>
          <a:p>
            <a:pPr>
              <a:spcBef>
                <a:spcPts val="800"/>
              </a:spcBef>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8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 guideline for emergency spill response would be:</a:t>
            </a:r>
          </a:p>
          <a:p>
            <a:pPr>
              <a:spcBef>
                <a:spcPts val="800"/>
              </a:spcBef>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Liquid spills of more than two liters (2 L), depending on type of chemical</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More than fifty milliliters (50 mL) of highly hazardous materials, </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Uncontrolled off-gassing of chemical reactions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Leaking cylinders</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289478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207961"/>
            <a:ext cx="8378529" cy="1320800"/>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1689405"/>
            <a:ext cx="8477242" cy="5827236"/>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Response Spills (Continued):</a:t>
            </a: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Staff and Faculty will not use respirators during clean-up, if respirators are needed then the procedures below need to be followed: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Contact College Police Dispatch (619-388-6405) to request assistance from the hazardous waste contractor or local Hazardous Materials Response team.</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Dean or supervisor shall be notified. </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Vice President of Administrative Services, College Events and Operations Administrator, and the OEHS Coordinator shall be notified of the spill as soon as possible. </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Regional Facilities Officer (RFO) shall be contacted if assistance is needed.</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064994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0"/>
            <a:ext cx="8378529" cy="1393371"/>
          </a:xfrm>
        </p:spPr>
        <p:txBody>
          <a:bodyPr>
            <a:normAutofit/>
          </a:bodyPr>
          <a:lstStyle/>
          <a:p>
            <a:pPr algn="ctr"/>
            <a:r>
              <a:rPr lang="en-US" sz="4000" dirty="0">
                <a:solidFill>
                  <a:schemeClr val="accent5">
                    <a:lumMod val="50000"/>
                  </a:schemeClr>
                </a:solidFill>
                <a:latin typeface="Rockwell" panose="02060603020205020403" pitchFamily="18" charset="0"/>
              </a:rPr>
              <a:t>Use of Emergency Response Equipment and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290286" y="1659617"/>
            <a:ext cx="8708240" cy="6571030"/>
          </a:xfrm>
          <a:prstGeom prst="rect">
            <a:avLst/>
          </a:prstGeom>
        </p:spPr>
        <p:txBody>
          <a:bodyPr wrap="square">
            <a:spAutoFit/>
          </a:bodyPr>
          <a:lstStyle/>
          <a:p>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Response Spills (Continued):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Depending on the amount, areas impacted, and the type of chemical, the Emergency Action Plan may be initiated.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Supervisor or Dean will determine if the Emergency Action Plan needs to be initiated.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Injured persons shall be assisted and addressed as applicable and contaminated persons, even if injured, shall be isolated.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area around the spill/release shall be cordoned off at a safe distance, determined by the amount, scope, and chemical involved.</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For flammable chemical spills or gas releases, all sources of ignition need to be immediately extinguished, including open flames, heating mantles, vacuum pump motors, and powered equipment.</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Chemical Hygiene Officer or any staff member shall provide the SDS to first responders.</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62380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fontScale="90000"/>
          </a:bodyPr>
          <a:lstStyle/>
          <a:p>
            <a:pPr algn="ctr"/>
            <a:r>
              <a:rPr lang="en-US" dirty="0">
                <a:solidFill>
                  <a:schemeClr val="accent5">
                    <a:lumMod val="50000"/>
                  </a:schemeClr>
                </a:solidFill>
                <a:latin typeface="Rockwell" panose="02060603020205020403" pitchFamily="18" charset="0"/>
              </a:rPr>
              <a:t>Mesa </a:t>
            </a:r>
            <a:r>
              <a:rPr lang="en-US" sz="4200" dirty="0">
                <a:solidFill>
                  <a:schemeClr val="accent5">
                    <a:lumMod val="50000"/>
                  </a:schemeClr>
                </a:solidFill>
                <a:latin typeface="Rockwell" panose="02060603020205020403" pitchFamily="18" charset="0"/>
              </a:rPr>
              <a:t>College</a:t>
            </a:r>
            <a:r>
              <a:rPr lang="en-US" dirty="0">
                <a:solidFill>
                  <a:schemeClr val="accent5">
                    <a:lumMod val="50000"/>
                  </a:schemeClr>
                </a:solidFill>
                <a:latin typeface="Rockwell" panose="02060603020205020403" pitchFamily="18" charset="0"/>
              </a:rPr>
              <a:t> Standard Operating Procedures (SOPs) </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 name="Rectangle 11">
            <a:extLst>
              <a:ext uri="{FF2B5EF4-FFF2-40B4-BE49-F238E27FC236}">
                <a16:creationId xmlns:a16="http://schemas.microsoft.com/office/drawing/2014/main" id="{7380FAC8-A68E-47AE-9778-F3A5964812E2}"/>
              </a:ext>
            </a:extLst>
          </p:cNvPr>
          <p:cNvSpPr/>
          <p:nvPr/>
        </p:nvSpPr>
        <p:spPr>
          <a:xfrm>
            <a:off x="521282" y="1649285"/>
            <a:ext cx="8170712" cy="1754326"/>
          </a:xfrm>
          <a:prstGeom prst="rect">
            <a:avLst/>
          </a:prstGeom>
        </p:spPr>
        <p:txBody>
          <a:bodyPr wrap="square">
            <a:spAutoFit/>
          </a:bodyPr>
          <a:lstStyle/>
          <a:p>
            <a:r>
              <a:rPr lang="en-US"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Mesa College Chemical Hygiene Plan (CHP), combined with training, will act as the Standard Operating Procedures for those processes that involve chemical movement, storage, and chemical/waste handling. Individual Departments may write supplemental Standard Operating Procedures to delineate site-specific program compliance for their unique programs and hazards, but they must be at least as stringent with the contents of the CHP.</a:t>
            </a:r>
          </a:p>
        </p:txBody>
      </p:sp>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3916990"/>
            <a:ext cx="3705028" cy="2807191"/>
          </a:xfrm>
        </p:spPr>
        <p:txBody>
          <a:bodyPr>
            <a:normAutofit/>
          </a:body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General Chemical Safety Guidelines</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Housekeeping</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Handling</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Storage</a:t>
            </a:r>
          </a:p>
        </p:txBody>
      </p:sp>
      <p:sp>
        <p:nvSpPr>
          <p:cNvPr id="15" name="Content Placeholder 2">
            <a:extLst>
              <a:ext uri="{FF2B5EF4-FFF2-40B4-BE49-F238E27FC236}">
                <a16:creationId xmlns:a16="http://schemas.microsoft.com/office/drawing/2014/main" id="{B57E0B0F-4D29-4786-B2AB-B84D9F8B5429}"/>
              </a:ext>
            </a:extLst>
          </p:cNvPr>
          <p:cNvSpPr txBox="1">
            <a:spLocks/>
          </p:cNvSpPr>
          <p:nvPr/>
        </p:nvSpPr>
        <p:spPr>
          <a:xfrm>
            <a:off x="4778619" y="3916989"/>
            <a:ext cx="3705028" cy="2807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Transporting Chemicals and Chemical Waste</a:t>
            </a:r>
          </a:p>
          <a:p>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Compressed Gas Cylinders</a:t>
            </a:r>
          </a:p>
        </p:txBody>
      </p:sp>
      <p:pic>
        <p:nvPicPr>
          <p:cNvPr id="16" name="Graphic 15" descr="Pencil">
            <a:extLst>
              <a:ext uri="{FF2B5EF4-FFF2-40B4-BE49-F238E27FC236}">
                <a16:creationId xmlns:a16="http://schemas.microsoft.com/office/drawing/2014/main" id="{C9706B4C-71A6-43E2-9434-7F6C9576C9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95249" y="4267367"/>
            <a:ext cx="1488402" cy="1488402"/>
          </a:xfrm>
          <a:prstGeom prst="rect">
            <a:avLst/>
          </a:prstGeom>
        </p:spPr>
      </p:pic>
    </p:spTree>
    <p:extLst>
      <p:ext uri="{BB962C8B-B14F-4D97-AF65-F5344CB8AC3E}">
        <p14:creationId xmlns:p14="http://schemas.microsoft.com/office/powerpoint/2010/main" val="8809518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3" y="234051"/>
            <a:ext cx="8378529" cy="1375827"/>
          </a:xfrm>
        </p:spPr>
        <p:txBody>
          <a:bodyPr>
            <a:noAutofit/>
          </a:bodyPr>
          <a:lstStyle/>
          <a:p>
            <a:r>
              <a:rPr lang="en-US" sz="4000" dirty="0">
                <a:solidFill>
                  <a:schemeClr val="accent5">
                    <a:lumMod val="50000"/>
                  </a:schemeClr>
                </a:solidFill>
                <a:latin typeface="Rockwell" panose="02060603020205020403" pitchFamily="18" charset="0"/>
              </a:rPr>
              <a:t>Procedures for Coordination with Local Emergency Response Organizations</a:t>
            </a:r>
          </a:p>
        </p:txBody>
      </p:sp>
      <p:grpSp>
        <p:nvGrpSpPr>
          <p:cNvPr id="33" name="Group 32">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35" name="Rectangle 34">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3" name="Graphic 12" descr="Beaker">
            <a:extLst>
              <a:ext uri="{FF2B5EF4-FFF2-40B4-BE49-F238E27FC236}">
                <a16:creationId xmlns:a16="http://schemas.microsoft.com/office/drawing/2014/main" id="{BF2CC76A-FBA9-49E0-9F1C-2C5299495F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99813" y="2973678"/>
            <a:ext cx="3884322" cy="3884322"/>
          </a:xfrm>
          <a:prstGeom prst="rect">
            <a:avLst/>
          </a:prstGeom>
        </p:spPr>
      </p:pic>
      <p:sp>
        <p:nvSpPr>
          <p:cNvPr id="22"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2364063"/>
            <a:ext cx="8378529" cy="836341"/>
          </a:xfrm>
        </p:spPr>
        <p:txBody>
          <a:bodyPr>
            <a:normAutofit/>
          </a:bodyPr>
          <a:lstStyle/>
          <a:p>
            <a:pPr marL="0" indent="0">
              <a:buNone/>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 the event of an emergency involving hazardous materials and/or hazardous waste, all facilities must </a:t>
            </a:r>
            <a:r>
              <a:rPr lang="en-US" sz="24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immediately</a:t>
            </a: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t>
            </a:r>
          </a:p>
        </p:txBody>
      </p:sp>
      <p:graphicFrame>
        <p:nvGraphicFramePr>
          <p:cNvPr id="24" name="Diagram 23">
            <a:extLst>
              <a:ext uri="{FF2B5EF4-FFF2-40B4-BE49-F238E27FC236}">
                <a16:creationId xmlns:a16="http://schemas.microsoft.com/office/drawing/2014/main" id="{D32CE14B-3BA1-4454-827F-251611057F3E}"/>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955821002"/>
              </p:ext>
            </p:extLst>
          </p:nvPr>
        </p:nvGraphicFramePr>
        <p:xfrm>
          <a:off x="687539" y="3429000"/>
          <a:ext cx="7942258" cy="319494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8220793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22277"/>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Procedures for Coordination with Local Emergency Response Organizations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4" y="2046601"/>
            <a:ext cx="8477242" cy="4508927"/>
          </a:xfrm>
          <a:prstGeom prst="rect">
            <a:avLst/>
          </a:prstGeom>
        </p:spPr>
        <p:txBody>
          <a:bodyPr wrap="square">
            <a:spAutoFit/>
          </a:bodyPr>
          <a:lstStyle/>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Facilities that generate, treat, store or dispose of hazardous waste have additional responsibilities to notify and coordinate with other response agencies. Whenever there is an imminent or actual emergency situation such as an explosion, fire, or release the Emergency Coordinator must follow the appropriate requirements for the category of facility and type of release involved: </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Title 22 California Code of Regulations §66265.56. Emergency Procedures for generators of 1,000 kilograms or more of hazardous waste in any calendar month.</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Title 22 California Code of Regulations §66265.196. Response to Leaks or Spills and Disposition of Leaking or Unfit-for-Use Tank Systems.</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Beaker">
            <a:extLst>
              <a:ext uri="{FF2B5EF4-FFF2-40B4-BE49-F238E27FC236}">
                <a16:creationId xmlns:a16="http://schemas.microsoft.com/office/drawing/2014/main" id="{342DECAB-50B2-4463-A9AA-266DDFF8B9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89274" y="3272054"/>
            <a:ext cx="3245427" cy="3245427"/>
          </a:xfrm>
          <a:prstGeom prst="rect">
            <a:avLst/>
          </a:prstGeom>
        </p:spPr>
      </p:pic>
    </p:spTree>
    <p:extLst>
      <p:ext uri="{BB962C8B-B14F-4D97-AF65-F5344CB8AC3E}">
        <p14:creationId xmlns:p14="http://schemas.microsoft.com/office/powerpoint/2010/main" val="31909981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22277"/>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Procedures for Coordination with Local Emergency Response Organizations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4" y="2218053"/>
            <a:ext cx="8214545" cy="2841804"/>
          </a:xfrm>
          <a:prstGeom prst="rect">
            <a:avLst/>
          </a:prstGeom>
        </p:spPr>
        <p:txBody>
          <a:bodyPr wrap="square">
            <a:spAutoFit/>
          </a:bodyPr>
          <a:lstStyle/>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Title 40 Code of Federal Regulations §302.6. Notification requirements for a release of a hazardous substance equal to or greater than the reportable quantity.</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Title 22 California Code of Regulations §66262.34(d)(2) and Title 40 Code of Federal Regulations §262.34(d)(5)(ii) for generators of less than 1000 kilograms of hazardous waste in any calendar month.</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Beaker">
            <a:extLst>
              <a:ext uri="{FF2B5EF4-FFF2-40B4-BE49-F238E27FC236}">
                <a16:creationId xmlns:a16="http://schemas.microsoft.com/office/drawing/2014/main" id="{E55B101C-FC77-4F7B-9FFA-31A0AF6A34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89274" y="3272054"/>
            <a:ext cx="3245427" cy="3245427"/>
          </a:xfrm>
          <a:prstGeom prst="rect">
            <a:avLst/>
          </a:prstGeom>
        </p:spPr>
      </p:pic>
    </p:spTree>
    <p:extLst>
      <p:ext uri="{BB962C8B-B14F-4D97-AF65-F5344CB8AC3E}">
        <p14:creationId xmlns:p14="http://schemas.microsoft.com/office/powerpoint/2010/main" val="9714227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422277"/>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Procedures for Coordination with Local Emergency Response Organizations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7380FAC8-A68E-47AE-9778-F3A5964812E2}"/>
              </a:ext>
            </a:extLst>
          </p:cNvPr>
          <p:cNvSpPr/>
          <p:nvPr/>
        </p:nvSpPr>
        <p:spPr>
          <a:xfrm>
            <a:off x="521284" y="2046601"/>
            <a:ext cx="8477242" cy="4508927"/>
          </a:xfrm>
          <a:prstGeom prst="rect">
            <a:avLst/>
          </a:prstGeom>
        </p:spPr>
        <p:txBody>
          <a:bodyPr wrap="square">
            <a:spAutoFit/>
          </a:bodyPr>
          <a:lstStyle/>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Following notification and before facility operations are resumed in areas of the facility affected by the incident, the Emergency Coordinator shall notify the local UPA and the local fire department’s hazardous materials program, if necessary, that the facility is in compliance with requirements to: </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Provide for proper storage and disposal of recovered waste, contaminated soil or surface water, or any other material that results from an explosion, fire, or release at the facility; and</a:t>
            </a:r>
          </a:p>
          <a:p>
            <a:pPr marL="800100" lvl="1" indent="-342900">
              <a:spcBef>
                <a:spcPts val="1000"/>
              </a:spcBef>
              <a:buFont typeface="Courier New" panose="02070309020205020404" pitchFamily="49" charset="0"/>
              <a:buChar char="o"/>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Ensure that no material that is incompatible with the released material is transferred, stored, or disposed of in areas of the facility affected by the incident until cleanup procedures are completed.</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Graphic 10" descr="Beaker">
            <a:extLst>
              <a:ext uri="{FF2B5EF4-FFF2-40B4-BE49-F238E27FC236}">
                <a16:creationId xmlns:a16="http://schemas.microsoft.com/office/drawing/2014/main" id="{FF226B03-81E4-47A6-9473-F8F0228067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89274" y="3272054"/>
            <a:ext cx="3245427" cy="3245427"/>
          </a:xfrm>
          <a:prstGeom prst="rect">
            <a:avLst/>
          </a:prstGeom>
        </p:spPr>
      </p:pic>
    </p:spTree>
    <p:extLst>
      <p:ext uri="{BB962C8B-B14F-4D97-AF65-F5344CB8AC3E}">
        <p14:creationId xmlns:p14="http://schemas.microsoft.com/office/powerpoint/2010/main" val="534705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27257"/>
          </a:xfrm>
        </p:spPr>
        <p:txBody>
          <a:bodyPr>
            <a:normAutofit fontScale="90000"/>
          </a:bodyPr>
          <a:lstStyle/>
          <a:p>
            <a:r>
              <a:rPr lang="en-US" dirty="0">
                <a:solidFill>
                  <a:schemeClr val="accent5">
                    <a:lumMod val="50000"/>
                  </a:schemeClr>
                </a:solidFill>
                <a:latin typeface="Rockwell" panose="02060603020205020403" pitchFamily="18" charset="0"/>
              </a:rPr>
              <a:t>Emergency Response and </a:t>
            </a:r>
            <a:br>
              <a:rPr lang="en-US" dirty="0">
                <a:solidFill>
                  <a:schemeClr val="accent5">
                    <a:lumMod val="50000"/>
                  </a:schemeClr>
                </a:solidFill>
                <a:latin typeface="Rockwell" panose="02060603020205020403" pitchFamily="18" charset="0"/>
              </a:rPr>
            </a:br>
            <a:r>
              <a:rPr lang="en-US" dirty="0">
                <a:solidFill>
                  <a:schemeClr val="accent5">
                    <a:lumMod val="50000"/>
                  </a:schemeClr>
                </a:solidFill>
                <a:latin typeface="Rockwell" panose="02060603020205020403" pitchFamily="18" charset="0"/>
              </a:rPr>
              <a:t>Agent Notification Phone Numbers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Content Placeholder 8"/>
          <p:cNvSpPr>
            <a:spLocks noGrp="1"/>
          </p:cNvSpPr>
          <p:nvPr>
            <p:ph idx="1"/>
          </p:nvPr>
        </p:nvSpPr>
        <p:spPr/>
        <p:txBody>
          <a:bodyPr>
            <a:normAutofit fontScale="70000" lnSpcReduction="20000"/>
          </a:bodyPr>
          <a:lstStyle/>
          <a:p>
            <a:pPr marL="0" lvl="0" indent="0">
              <a:buNone/>
            </a:pPr>
            <a:r>
              <a:rPr lang="en-US" b="1" dirty="0"/>
              <a:t>EMERGENCY RESPONSE PHONE NUMBERS:</a:t>
            </a:r>
            <a:endParaRPr lang="en-US" sz="2400" b="1" dirty="0"/>
          </a:p>
          <a:p>
            <a:pPr lvl="1"/>
            <a:r>
              <a:rPr lang="en-US" dirty="0"/>
              <a:t>Ambulance, Fire, Police and CHP .......................................................................9-1-1</a:t>
            </a:r>
            <a:endParaRPr lang="en-US" sz="2000" dirty="0"/>
          </a:p>
          <a:p>
            <a:pPr lvl="1"/>
            <a:r>
              <a:rPr lang="en-US" dirty="0"/>
              <a:t>California State Warning Center (CSWC)/CAL OES ………………………….(800) 852-7550 </a:t>
            </a:r>
            <a:endParaRPr lang="en-US" sz="2000" dirty="0"/>
          </a:p>
          <a:p>
            <a:pPr lvl="1"/>
            <a:r>
              <a:rPr lang="en-US" dirty="0"/>
              <a:t>National Response Center (NRC) ……………………………………………………(800) 424-8802 </a:t>
            </a:r>
            <a:endParaRPr lang="en-US" sz="2000" dirty="0"/>
          </a:p>
          <a:p>
            <a:pPr lvl="1"/>
            <a:r>
              <a:rPr lang="en-US" dirty="0"/>
              <a:t>Poison Control Center ………………………………………………………..………….(800) 222-1222</a:t>
            </a:r>
            <a:endParaRPr lang="en-US" sz="2000" dirty="0"/>
          </a:p>
          <a:p>
            <a:pPr lvl="1"/>
            <a:r>
              <a:rPr lang="en-US" dirty="0"/>
              <a:t>Local Unified Program Agency (UPA) ……………………………………….…….(858) 505-6657</a:t>
            </a:r>
            <a:endParaRPr lang="en-US" sz="2000" dirty="0"/>
          </a:p>
          <a:p>
            <a:pPr lvl="1"/>
            <a:r>
              <a:rPr lang="en-US" dirty="0"/>
              <a:t>Nearest Medical Facility/Hospital Name: Sharp Memorial Hospital ..(858)939-3400</a:t>
            </a:r>
            <a:endParaRPr lang="en-US" sz="2000" dirty="0"/>
          </a:p>
          <a:p>
            <a:endParaRPr lang="en-US" sz="2400" dirty="0"/>
          </a:p>
          <a:p>
            <a:pPr marL="0" lvl="0" indent="0">
              <a:buNone/>
            </a:pPr>
            <a:r>
              <a:rPr lang="en-US" b="1" dirty="0"/>
              <a:t>AGENCY NOTIFICATION PHONE NUMBERS:</a:t>
            </a:r>
            <a:endParaRPr lang="en-US" sz="2400" b="1" dirty="0"/>
          </a:p>
          <a:p>
            <a:pPr lvl="1"/>
            <a:r>
              <a:rPr lang="en-US" dirty="0"/>
              <a:t>California Dept. of Toxic Substances Control (DTSC)…………………………(916)255-3545</a:t>
            </a:r>
            <a:endParaRPr lang="en-US" sz="2000" dirty="0"/>
          </a:p>
          <a:p>
            <a:pPr lvl="1"/>
            <a:r>
              <a:rPr lang="en-US" dirty="0"/>
              <a:t>Regional Water Quality Control Board (RWQCB)……………………………..(619)516-1990</a:t>
            </a:r>
            <a:endParaRPr lang="en-US" sz="2000" dirty="0"/>
          </a:p>
          <a:p>
            <a:pPr lvl="1"/>
            <a:r>
              <a:rPr lang="en-US" dirty="0"/>
              <a:t>U.S. Environmental Protection Agency (US EPA)………………………………(800)300-2193</a:t>
            </a:r>
            <a:endParaRPr lang="en-US" sz="2000" dirty="0"/>
          </a:p>
          <a:p>
            <a:pPr lvl="1"/>
            <a:r>
              <a:rPr lang="en-US" dirty="0"/>
              <a:t>California Dept. of Fish and Wildlife (CDFW) …………………………………..(916)358-2900</a:t>
            </a:r>
            <a:endParaRPr lang="en-US" sz="2000" dirty="0"/>
          </a:p>
          <a:p>
            <a:pPr lvl="1"/>
            <a:r>
              <a:rPr lang="en-US" dirty="0"/>
              <a:t>U.S. Coast Guard (USCG) …………………………………………………………………(202)267-2180</a:t>
            </a:r>
            <a:endParaRPr lang="en-US" sz="2000" dirty="0"/>
          </a:p>
          <a:p>
            <a:pPr lvl="1"/>
            <a:r>
              <a:rPr lang="en-US" dirty="0"/>
              <a:t>CAL OSHA ……………………………………………………………………………………….(916)263-2800</a:t>
            </a:r>
            <a:endParaRPr lang="en-US" sz="2000" dirty="0"/>
          </a:p>
          <a:p>
            <a:pPr lvl="1"/>
            <a:r>
              <a:rPr lang="en-US" dirty="0"/>
              <a:t>CAL Fire Office of the State Fire Marshal (OSFM………………………………(916)323-7390 </a:t>
            </a:r>
            <a:endParaRPr lang="en-US" sz="2000" dirty="0"/>
          </a:p>
          <a:p>
            <a:endParaRPr lang="en-US" dirty="0"/>
          </a:p>
        </p:txBody>
      </p:sp>
      <p:pic>
        <p:nvPicPr>
          <p:cNvPr id="11" name="Graphic 10" descr="Beaker">
            <a:extLst>
              <a:ext uri="{FF2B5EF4-FFF2-40B4-BE49-F238E27FC236}">
                <a16:creationId xmlns:a16="http://schemas.microsoft.com/office/drawing/2014/main" id="{D9BF2111-EB0E-4487-8B18-3C73AEEE03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89274" y="3272054"/>
            <a:ext cx="3245427" cy="3245427"/>
          </a:xfrm>
          <a:prstGeom prst="rect">
            <a:avLst/>
          </a:prstGeom>
        </p:spPr>
      </p:pic>
    </p:spTree>
    <p:extLst>
      <p:ext uri="{BB962C8B-B14F-4D97-AF65-F5344CB8AC3E}">
        <p14:creationId xmlns:p14="http://schemas.microsoft.com/office/powerpoint/2010/main" val="6647125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3" y="582621"/>
            <a:ext cx="8643499" cy="1027257"/>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or Threatened Release of Hazardous Materials</a:t>
            </a:r>
          </a:p>
        </p:txBody>
      </p:sp>
      <p:sp>
        <p:nvSpPr>
          <p:cNvPr id="9" name="Rectangle: Rounded Corners 8">
            <a:extLst>
              <a:ext uri="{FF2B5EF4-FFF2-40B4-BE49-F238E27FC236}">
                <a16:creationId xmlns:a16="http://schemas.microsoft.com/office/drawing/2014/main" id="{5D83E472-316B-42B5-9901-2C007C5B7144}"/>
              </a:ext>
              <a:ext uri="{C183D7F6-B498-43B3-948B-1728B52AA6E4}">
                <adec:decorative xmlns:adec="http://schemas.microsoft.com/office/drawing/2017/decorative" val="1"/>
              </a:ext>
            </a:extLst>
          </p:cNvPr>
          <p:cNvSpPr/>
          <p:nvPr/>
        </p:nvSpPr>
        <p:spPr>
          <a:xfrm>
            <a:off x="583485" y="4013426"/>
            <a:ext cx="2268675" cy="1832578"/>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9463B806-86C1-44AC-8470-6E6761DC7613}"/>
              </a:ext>
              <a:ext uri="{C183D7F6-B498-43B3-948B-1728B52AA6E4}">
                <adec:decorative xmlns:adec="http://schemas.microsoft.com/office/drawing/2017/decorative" val="1"/>
              </a:ext>
            </a:extLst>
          </p:cNvPr>
          <p:cNvSpPr/>
          <p:nvPr/>
        </p:nvSpPr>
        <p:spPr>
          <a:xfrm>
            <a:off x="6365128" y="3944579"/>
            <a:ext cx="2268675" cy="2015836"/>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1EE42B7D-A1DC-4708-8147-D9D746BA73E8}"/>
              </a:ext>
              <a:ext uri="{C183D7F6-B498-43B3-948B-1728B52AA6E4}">
                <adec:decorative xmlns:adec="http://schemas.microsoft.com/office/drawing/2017/decorative" val="1"/>
              </a:ext>
            </a:extLst>
          </p:cNvPr>
          <p:cNvSpPr/>
          <p:nvPr/>
        </p:nvSpPr>
        <p:spPr>
          <a:xfrm>
            <a:off x="3534503" y="3944579"/>
            <a:ext cx="2268675" cy="20158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1B674D5-C064-4DDD-8FE9-D8801F4C0A04}"/>
              </a:ext>
            </a:extLst>
          </p:cNvPr>
          <p:cNvSpPr txBox="1"/>
          <p:nvPr/>
        </p:nvSpPr>
        <p:spPr>
          <a:xfrm>
            <a:off x="580441" y="4752442"/>
            <a:ext cx="2271718" cy="400110"/>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Notification</a:t>
            </a:r>
          </a:p>
        </p:txBody>
      </p:sp>
      <p:sp>
        <p:nvSpPr>
          <p:cNvPr id="19" name="Rectangle: Rounded Corners 18">
            <a:extLst>
              <a:ext uri="{FF2B5EF4-FFF2-40B4-BE49-F238E27FC236}">
                <a16:creationId xmlns:a16="http://schemas.microsoft.com/office/drawing/2014/main" id="{86051D9B-1137-438D-A466-460D44ED3361}"/>
              </a:ext>
              <a:ext uri="{C183D7F6-B498-43B3-948B-1728B52AA6E4}">
                <adec:decorative xmlns:adec="http://schemas.microsoft.com/office/drawing/2017/decorative" val="1"/>
              </a:ext>
            </a:extLst>
          </p:cNvPr>
          <p:cNvSpPr/>
          <p:nvPr/>
        </p:nvSpPr>
        <p:spPr>
          <a:xfrm>
            <a:off x="9316144" y="3944579"/>
            <a:ext cx="2268675" cy="201583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CAA0715F-CA2B-4594-91FD-D8C6E5E10965}"/>
              </a:ext>
            </a:extLst>
          </p:cNvPr>
          <p:cNvSpPr txBox="1"/>
          <p:nvPr/>
        </p:nvSpPr>
        <p:spPr>
          <a:xfrm>
            <a:off x="5939060" y="4752442"/>
            <a:ext cx="3111190" cy="400110"/>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Facility Evacuations</a:t>
            </a:r>
          </a:p>
        </p:txBody>
      </p:sp>
      <p:sp>
        <p:nvSpPr>
          <p:cNvPr id="28" name="TextBox 27">
            <a:extLst>
              <a:ext uri="{FF2B5EF4-FFF2-40B4-BE49-F238E27FC236}">
                <a16:creationId xmlns:a16="http://schemas.microsoft.com/office/drawing/2014/main" id="{CAA0715F-CA2B-4594-91FD-D8C6E5E10965}"/>
              </a:ext>
            </a:extLst>
          </p:cNvPr>
          <p:cNvSpPr txBox="1"/>
          <p:nvPr/>
        </p:nvSpPr>
        <p:spPr>
          <a:xfrm>
            <a:off x="3670385" y="4267995"/>
            <a:ext cx="1984663" cy="1323439"/>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Emergency Containment and Cleanup Procedures</a:t>
            </a:r>
          </a:p>
        </p:txBody>
      </p:sp>
      <p:sp>
        <p:nvSpPr>
          <p:cNvPr id="26" name="TextBox 25">
            <a:extLst>
              <a:ext uri="{FF2B5EF4-FFF2-40B4-BE49-F238E27FC236}">
                <a16:creationId xmlns:a16="http://schemas.microsoft.com/office/drawing/2014/main" id="{7200DCA9-3B7A-4837-9C64-F0CE0D5E2B3A}"/>
              </a:ext>
            </a:extLst>
          </p:cNvPr>
          <p:cNvSpPr txBox="1"/>
          <p:nvPr/>
        </p:nvSpPr>
        <p:spPr>
          <a:xfrm>
            <a:off x="9311543" y="4598554"/>
            <a:ext cx="2265632" cy="707886"/>
          </a:xfrm>
          <a:prstGeom prst="rect">
            <a:avLst/>
          </a:prstGeom>
          <a:noFill/>
        </p:spPr>
        <p:txBody>
          <a:bodyPr wrap="square" rtlCol="0">
            <a:spAutoFit/>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Emergency Equipment</a:t>
            </a:r>
          </a:p>
        </p:txBody>
      </p:sp>
      <p:sp>
        <p:nvSpPr>
          <p:cNvPr id="27"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4" y="2275885"/>
            <a:ext cx="9712962" cy="1131758"/>
          </a:xfrm>
        </p:spPr>
        <p:txBody>
          <a:bodyPr>
            <a:normAutofit/>
          </a:bodyPr>
          <a:lstStyle/>
          <a:p>
            <a:pPr marL="0" indent="0">
              <a:buNone/>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 the event of a hazardous material release or threatened release the campus will take the following actions to protect life and the environment.</a:t>
            </a:r>
          </a:p>
        </p:txBody>
      </p:sp>
    </p:spTree>
    <p:extLst>
      <p:ext uri="{BB962C8B-B14F-4D97-AF65-F5344CB8AC3E}">
        <p14:creationId xmlns:p14="http://schemas.microsoft.com/office/powerpoint/2010/main" val="14172908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183968"/>
            <a:ext cx="8378529" cy="1408861"/>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of Threatened Release of Hazardous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203766"/>
            <a:ext cx="8477242" cy="2169825"/>
          </a:xfrm>
          <a:prstGeom prst="rect">
            <a:avLst/>
          </a:prstGeom>
        </p:spPr>
        <p:txBody>
          <a:bodyPr wrap="square">
            <a:spAutoFit/>
          </a:bodyPr>
          <a:lstStyle/>
          <a:p>
            <a:pPr>
              <a:spcBef>
                <a:spcPts val="1000"/>
              </a:spcBef>
            </a:pPr>
            <a:r>
              <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Notification: </a:t>
            </a:r>
          </a:p>
          <a:p>
            <a:pPr>
              <a:spcBef>
                <a:spcPts val="1000"/>
              </a:spcBef>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Internal facility emergency communications or alarm notification will occur by:</a:t>
            </a: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11" name="Rectangle 10">
            <a:extLst>
              <a:ext uri="{FF2B5EF4-FFF2-40B4-BE49-F238E27FC236}">
                <a16:creationId xmlns:a16="http://schemas.microsoft.com/office/drawing/2014/main" id="{7380FAC8-A68E-47AE-9778-F3A5964812E2}"/>
              </a:ext>
            </a:extLst>
          </p:cNvPr>
          <p:cNvSpPr/>
          <p:nvPr/>
        </p:nvSpPr>
        <p:spPr>
          <a:xfrm>
            <a:off x="521283" y="3406474"/>
            <a:ext cx="4893680" cy="1313180"/>
          </a:xfrm>
          <a:prstGeom prst="rect">
            <a:avLst/>
          </a:prstGeom>
        </p:spPr>
        <p:txBody>
          <a:bodyPr wrap="square">
            <a:spAutoFit/>
          </a:bodyPr>
          <a:lstStyle/>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Verbal warnings</a:t>
            </a:r>
          </a:p>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Telephone</a:t>
            </a:r>
          </a:p>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Public address or intercom system</a:t>
            </a:r>
          </a:p>
        </p:txBody>
      </p:sp>
      <p:sp>
        <p:nvSpPr>
          <p:cNvPr id="12" name="Rectangle 11">
            <a:extLst>
              <a:ext uri="{FF2B5EF4-FFF2-40B4-BE49-F238E27FC236}">
                <a16:creationId xmlns:a16="http://schemas.microsoft.com/office/drawing/2014/main" id="{7380FAC8-A68E-47AE-9778-F3A5964812E2}"/>
              </a:ext>
            </a:extLst>
          </p:cNvPr>
          <p:cNvSpPr/>
          <p:nvPr/>
        </p:nvSpPr>
        <p:spPr>
          <a:xfrm>
            <a:off x="5105998" y="3406474"/>
            <a:ext cx="3866715" cy="897682"/>
          </a:xfrm>
          <a:prstGeom prst="rect">
            <a:avLst/>
          </a:prstGeom>
        </p:spPr>
        <p:txBody>
          <a:bodyPr wrap="square">
            <a:spAutoFit/>
          </a:bodyPr>
          <a:lstStyle/>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Alarm system</a:t>
            </a:r>
          </a:p>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Portable radio</a:t>
            </a:r>
          </a:p>
        </p:txBody>
      </p:sp>
      <p:sp>
        <p:nvSpPr>
          <p:cNvPr id="13" name="Rectangle 12">
            <a:extLst>
              <a:ext uri="{FF2B5EF4-FFF2-40B4-BE49-F238E27FC236}">
                <a16:creationId xmlns:a16="http://schemas.microsoft.com/office/drawing/2014/main" id="{7380FAC8-A68E-47AE-9778-F3A5964812E2}"/>
              </a:ext>
            </a:extLst>
          </p:cNvPr>
          <p:cNvSpPr/>
          <p:nvPr/>
        </p:nvSpPr>
        <p:spPr>
          <a:xfrm>
            <a:off x="517825" y="4984528"/>
            <a:ext cx="8477242" cy="1703030"/>
          </a:xfrm>
          <a:prstGeom prst="rect">
            <a:avLst/>
          </a:prstGeom>
        </p:spPr>
        <p:txBody>
          <a:bodyPr wrap="square">
            <a:spAutoFit/>
          </a:bodyPr>
          <a:lstStyle/>
          <a:p>
            <a:pPr>
              <a:spcBef>
                <a:spcPts val="1000"/>
              </a:spcBef>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Notifications to neighboring facilities that may be affected by an off-site release will occur by:</a:t>
            </a: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16" name="Rectangle 15">
            <a:extLst>
              <a:ext uri="{FF2B5EF4-FFF2-40B4-BE49-F238E27FC236}">
                <a16:creationId xmlns:a16="http://schemas.microsoft.com/office/drawing/2014/main" id="{7380FAC8-A68E-47AE-9778-F3A5964812E2}"/>
              </a:ext>
            </a:extLst>
          </p:cNvPr>
          <p:cNvSpPr/>
          <p:nvPr/>
        </p:nvSpPr>
        <p:spPr>
          <a:xfrm>
            <a:off x="517824" y="5801998"/>
            <a:ext cx="4893680" cy="872034"/>
          </a:xfrm>
          <a:prstGeom prst="rect">
            <a:avLst/>
          </a:prstGeom>
        </p:spPr>
        <p:txBody>
          <a:bodyPr wrap="square">
            <a:spAutoFit/>
          </a:bodyPr>
          <a:lstStyle/>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Verbal warnings</a:t>
            </a:r>
          </a:p>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Telephone</a:t>
            </a:r>
          </a:p>
        </p:txBody>
      </p:sp>
      <p:sp>
        <p:nvSpPr>
          <p:cNvPr id="17" name="Rectangle 16">
            <a:extLst>
              <a:ext uri="{FF2B5EF4-FFF2-40B4-BE49-F238E27FC236}">
                <a16:creationId xmlns:a16="http://schemas.microsoft.com/office/drawing/2014/main" id="{7380FAC8-A68E-47AE-9778-F3A5964812E2}"/>
              </a:ext>
            </a:extLst>
          </p:cNvPr>
          <p:cNvSpPr/>
          <p:nvPr/>
        </p:nvSpPr>
        <p:spPr>
          <a:xfrm>
            <a:off x="3733586" y="5801998"/>
            <a:ext cx="5002243" cy="1313180"/>
          </a:xfrm>
          <a:prstGeom prst="rect">
            <a:avLst/>
          </a:prstGeom>
        </p:spPr>
        <p:txBody>
          <a:bodyPr wrap="square">
            <a:spAutoFit/>
          </a:bodyPr>
          <a:lstStyle/>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Alarm system</a:t>
            </a:r>
          </a:p>
          <a:p>
            <a:pPr marL="342900" indent="-342900">
              <a:spcBef>
                <a:spcPts val="800"/>
              </a:spcBef>
              <a:buFont typeface="Arial" panose="020B0604020202020204" pitchFamily="34" charset="0"/>
              <a:buChar char="•"/>
            </a:pPr>
            <a:r>
              <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Public address or intercom system</a:t>
            </a:r>
          </a:p>
          <a:p>
            <a:pPr marL="342900" indent="-342900">
              <a:spcBef>
                <a:spcPts val="800"/>
              </a:spcBef>
              <a:buFont typeface="Arial" panose="020B0604020202020204" pitchFamily="34" charset="0"/>
              <a:buChar char="•"/>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412675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579442"/>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of Threatened Release of Hazardous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246630"/>
            <a:ext cx="8477242" cy="6417141"/>
          </a:xfrm>
          <a:prstGeom prst="rect">
            <a:avLst/>
          </a:prstGeom>
        </p:spPr>
        <p:txBody>
          <a:bodyPr wrap="square">
            <a:spAutoFit/>
          </a:bodyPr>
          <a:lstStyle/>
          <a:p>
            <a:pPr>
              <a:spcBef>
                <a:spcPts val="1000"/>
              </a:spcBef>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Containment and Cleanup Procedures: </a:t>
            </a:r>
          </a:p>
          <a:p>
            <a:pPr>
              <a:spcBef>
                <a:spcPts val="10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Our facility’s procedures for containing spills and preventing and mitigating releases, fires and/or explosions are the following:</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monitor for leaks, ruptures, pressure build-up, etc.;</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provide absorbent physical barriers (e.g., pads, spill pigs, spill pillows);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cover or block floor and/or storm drains;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automatic fire suppression system;</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eliminate sources of ignition for flammable hazards;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stop processes and/or operations;</a:t>
            </a:r>
          </a:p>
          <a:p>
            <a:pPr marL="342900" indent="-342900">
              <a:spcBef>
                <a:spcPts val="800"/>
              </a:spcBef>
              <a:buFont typeface="Arial" panose="020B0604020202020204" pitchFamily="34" charset="0"/>
              <a:buChar char="•"/>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automatic / electronic equipment shut-off system;</a:t>
            </a:r>
          </a:p>
          <a:p>
            <a:pPr marL="342900" indent="-342900">
              <a:spcBef>
                <a:spcPts val="800"/>
              </a:spcBef>
              <a:buFont typeface="Arial" panose="020B0604020202020204" pitchFamily="34" charset="0"/>
              <a:buChar char="•"/>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shut off water, gas, electrical utilities;</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4778608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579442"/>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of Threatened Release of Hazardous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203200" y="2318070"/>
            <a:ext cx="8795326" cy="5858014"/>
          </a:xfrm>
          <a:prstGeom prst="rect">
            <a:avLst/>
          </a:prstGeom>
        </p:spPr>
        <p:txBody>
          <a:bodyPr wrap="square">
            <a:spAutoFit/>
          </a:bodyPr>
          <a:lstStyle/>
          <a:p>
            <a:pPr>
              <a:spcBef>
                <a:spcPts val="1000"/>
              </a:spcBef>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Containment and Cleanup Procedures (Continued): </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call 9-1-1 for public emergency responder assistance and/or medical aid;</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notify and evacuate persons in all threatened and/or impacted areas;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account for evacuated persons immediately after evacuation;</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provide protective equipment for on-site emergency response team;</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remove containers and/or isolate areas;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hire licensed hazardous waste contractor;</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use absorbent material for spill containment;</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provide safe temporary storage of hazardous waste generated during emergency actions;</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5054332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579442"/>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of Threatened Release of Hazardous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332358"/>
            <a:ext cx="8477242" cy="5083443"/>
          </a:xfrm>
          <a:prstGeom prst="rect">
            <a:avLst/>
          </a:prstGeom>
        </p:spPr>
        <p:txBody>
          <a:bodyPr wrap="square">
            <a:spAutoFit/>
          </a:bodyPr>
          <a:lstStyle/>
          <a:p>
            <a:pPr>
              <a:spcBef>
                <a:spcPts val="1000"/>
              </a:spcBef>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Facility Evacuations</a:t>
            </a:r>
          </a:p>
          <a:p>
            <a:pPr>
              <a:spcBef>
                <a:spcPts val="800"/>
              </a:spcBef>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following alarm signal(s) will be used to begin evacuation of the facility:</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Bells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Horns/Sirens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Verbal (i.e., Shouting)</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For emergency assembly areas please view the evacuation maps that are posted in the individual buildings:  Also see the Mesa College Emergency Plan or the building evacuation plan for more details on evacuations and ICS</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0856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182321"/>
          </a:xfrm>
        </p:spPr>
        <p:txBody>
          <a:bodyPr>
            <a:normAutofit fontScale="90000"/>
          </a:bodyPr>
          <a:lstStyle/>
          <a:p>
            <a:pPr algn="ctr"/>
            <a:r>
              <a:rPr lang="en-US" dirty="0">
                <a:solidFill>
                  <a:schemeClr val="accent5">
                    <a:lumMod val="50000"/>
                  </a:schemeClr>
                </a:solidFill>
                <a:latin typeface="Rockwell" panose="02060603020205020403" pitchFamily="18" charset="0"/>
              </a:rPr>
              <a:t>General Chemical Safety Guidelines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2074985"/>
            <a:ext cx="7462130" cy="4360984"/>
          </a:xfrm>
        </p:spPr>
        <p:txBody>
          <a:bodyPr>
            <a:normAutofit/>
          </a:bodyPr>
          <a:lstStyle/>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Personnel should not work with or transfer flammable or toxic hazardous materials alone.</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Employees should wash hands with soap and water prior to leaving the area where hazardous materials are used.</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work with volatile chemicals shall be conducted in the fume hoods or other well-ventilated areas.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Areas where hazardous materials or waste are stored shall be secured from unauthorized access.</a:t>
            </a:r>
          </a:p>
        </p:txBody>
      </p:sp>
    </p:spTree>
    <p:extLst>
      <p:ext uri="{BB962C8B-B14F-4D97-AF65-F5344CB8AC3E}">
        <p14:creationId xmlns:p14="http://schemas.microsoft.com/office/powerpoint/2010/main" val="26767929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579442"/>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of Threatened Release of Hazardous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332358"/>
            <a:ext cx="8477242" cy="5493812"/>
          </a:xfrm>
          <a:prstGeom prst="rect">
            <a:avLst/>
          </a:prstGeom>
        </p:spPr>
        <p:txBody>
          <a:bodyPr wrap="square">
            <a:spAutoFit/>
          </a:bodyPr>
          <a:lstStyle/>
          <a:p>
            <a:pPr>
              <a:spcBef>
                <a:spcPts val="1000"/>
              </a:spcBef>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Equipment:</a:t>
            </a:r>
          </a:p>
          <a:p>
            <a:pPr>
              <a:spcBef>
                <a:spcPts val="800"/>
              </a:spcBef>
            </a:pPr>
            <a:r>
              <a:rPr lang="en-US" sz="20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Safety and First Aid </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protective suits, aprons, and/or vests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protective gloves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Safety glasses, goggles, and face shields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Hard hats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Air-purifying respirators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First aid kits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Plumbed eyewash fountain and/or shower</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Portable eyewash kits and/or station</a:t>
            </a:r>
          </a:p>
          <a:p>
            <a:pPr>
              <a:spcBef>
                <a:spcPts val="1000"/>
              </a:spcBef>
            </a:pPr>
            <a:endParaRPr lang="en-US" sz="22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3512699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579442"/>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of Threatened Release of Hazardous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332358"/>
            <a:ext cx="8477242" cy="5129609"/>
          </a:xfrm>
          <a:prstGeom prst="rect">
            <a:avLst/>
          </a:prstGeom>
        </p:spPr>
        <p:txBody>
          <a:bodyPr wrap="square">
            <a:spAutoFit/>
          </a:bodyPr>
          <a:lstStyle/>
          <a:p>
            <a:pPr>
              <a:spcBef>
                <a:spcPts val="1000"/>
              </a:spcBef>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Equipment:</a:t>
            </a:r>
          </a:p>
          <a:p>
            <a:pPr>
              <a:spcBef>
                <a:spcPts val="800"/>
              </a:spcBef>
            </a:pPr>
            <a:r>
              <a:rPr lang="en-US" sz="20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Fighting</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Portable fire extinguishers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Fixed fire systems/sprinklers/fire hoses</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Fire alarm boxes or stations</a:t>
            </a:r>
          </a:p>
          <a:p>
            <a:pPr marL="342900" indent="-342900">
              <a:spcBef>
                <a:spcPts val="800"/>
              </a:spcBef>
              <a:buFont typeface="Arial" panose="020B0604020202020204" pitchFamily="34" charset="0"/>
              <a:buChar char="•"/>
            </a:pP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r>
              <a:rPr lang="en-US" sz="20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Communication and alarm system</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Telephones</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Intercom/PA system</a:t>
            </a:r>
          </a:p>
          <a:p>
            <a:pPr marL="342900" indent="-342900">
              <a:spcBef>
                <a:spcPts val="10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Portable radios </a:t>
            </a: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332393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579442"/>
            <a:ext cx="8378529" cy="1320800"/>
          </a:xfrm>
        </p:spPr>
        <p:txBody>
          <a:bodyPr>
            <a:normAutofit fontScale="90000"/>
          </a:bodyPr>
          <a:lstStyle/>
          <a:p>
            <a:r>
              <a:rPr lang="en-US" dirty="0">
                <a:solidFill>
                  <a:schemeClr val="accent5">
                    <a:lumMod val="50000"/>
                  </a:schemeClr>
                </a:solidFill>
                <a:latin typeface="Rockwell" panose="02060603020205020403" pitchFamily="18" charset="0"/>
              </a:rPr>
              <a:t>Emergency Response Procedures for a Release of Threatened Release of Hazardous Materials</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5" name="Rectangle 14">
            <a:extLst>
              <a:ext uri="{FF2B5EF4-FFF2-40B4-BE49-F238E27FC236}">
                <a16:creationId xmlns:a16="http://schemas.microsoft.com/office/drawing/2014/main" id="{7380FAC8-A68E-47AE-9778-F3A5964812E2}"/>
              </a:ext>
            </a:extLst>
          </p:cNvPr>
          <p:cNvSpPr/>
          <p:nvPr/>
        </p:nvSpPr>
        <p:spPr>
          <a:xfrm>
            <a:off x="521284" y="2332358"/>
            <a:ext cx="8477242" cy="5027017"/>
          </a:xfrm>
          <a:prstGeom prst="rect">
            <a:avLst/>
          </a:prstGeom>
        </p:spPr>
        <p:txBody>
          <a:bodyPr wrap="square">
            <a:spAutoFit/>
          </a:bodyPr>
          <a:lstStyle/>
          <a:p>
            <a:pPr>
              <a:spcBef>
                <a:spcPts val="1000"/>
              </a:spcBef>
            </a:pPr>
            <a:r>
              <a:rPr lang="en-US" sz="20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Emergency Equipment:</a:t>
            </a:r>
          </a:p>
          <a:p>
            <a:pPr>
              <a:spcBef>
                <a:spcPts val="800"/>
              </a:spcBef>
            </a:pPr>
            <a:r>
              <a:rPr lang="en-US" sz="2000" u="sng"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Spill Control and Cleanup</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in one spill kit</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Absorbent material</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Container for used absorbent</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Broom</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Shovel</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Shop </a:t>
            </a:r>
            <a:r>
              <a:rPr lang="en-US" sz="2000" dirty="0" err="1">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vac</a:t>
            </a:r>
            <a:endPar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Exhaust hood</a:t>
            </a:r>
          </a:p>
          <a:p>
            <a:pPr marL="342900" indent="-342900">
              <a:spcBef>
                <a:spcPts val="800"/>
              </a:spcBef>
              <a:buFont typeface="Arial" panose="020B0604020202020204" pitchFamily="34" charset="0"/>
              <a:buChar char="•"/>
            </a:pPr>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neutralizers</a:t>
            </a: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en-US" sz="2200" b="1"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1733978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31394">
            <a:off x="3790715" y="4482751"/>
            <a:ext cx="3194131" cy="3194131"/>
          </a:xfrm>
          <a:prstGeom prst="rect">
            <a:avLst/>
          </a:prstGeom>
        </p:spPr>
      </p:pic>
      <p:pic>
        <p:nvPicPr>
          <p:cNvPr id="13" name="Graphic 12" descr="Test tubes">
            <a:extLst>
              <a:ext uri="{FF2B5EF4-FFF2-40B4-BE49-F238E27FC236}">
                <a16:creationId xmlns:a16="http://schemas.microsoft.com/office/drawing/2014/main" id="{6A56DF0C-1331-406E-AEE6-06E0E59FB9A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1078969">
            <a:off x="1920309" y="4797205"/>
            <a:ext cx="2453456" cy="2453456"/>
          </a:xfrm>
          <a:prstGeom prst="rect">
            <a:avLst/>
          </a:prstGeom>
        </p:spPr>
      </p:pic>
      <p:pic>
        <p:nvPicPr>
          <p:cNvPr id="7" name="Graphic 6" descr="Beaker">
            <a:extLst>
              <a:ext uri="{FF2B5EF4-FFF2-40B4-BE49-F238E27FC236}">
                <a16:creationId xmlns:a16="http://schemas.microsoft.com/office/drawing/2014/main" id="{88D22565-F42F-439B-A6A4-CF161165E6B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213697">
            <a:off x="-491837" y="3688628"/>
            <a:ext cx="3245427" cy="3245427"/>
          </a:xfrm>
          <a:prstGeom prst="rect">
            <a:avLst/>
          </a:prstGeom>
        </p:spPr>
      </p:pic>
      <p:pic>
        <p:nvPicPr>
          <p:cNvPr id="9" name="Graphic 8" descr="Flask">
            <a:extLst>
              <a:ext uri="{FF2B5EF4-FFF2-40B4-BE49-F238E27FC236}">
                <a16:creationId xmlns:a16="http://schemas.microsoft.com/office/drawing/2014/main" id="{B46E3E84-D1E6-4422-AA93-3EE98A821B9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0451125">
            <a:off x="8985729" y="353334"/>
            <a:ext cx="3005286" cy="3005286"/>
          </a:xfrm>
          <a:prstGeom prst="rect">
            <a:avLst/>
          </a:prstGeom>
        </p:spPr>
      </p:pic>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465127" y="0"/>
            <a:ext cx="9144000" cy="969029"/>
          </a:xfrm>
        </p:spPr>
        <p:txBody>
          <a:bodyPr>
            <a:normAutofit fontScale="90000"/>
          </a:bodyPr>
          <a:lstStyle/>
          <a:p>
            <a:r>
              <a:rPr lang="en-US" sz="6600" dirty="0">
                <a:solidFill>
                  <a:srgbClr val="0070C0"/>
                </a:solidFill>
                <a:latin typeface="Rockwell" panose="02060603020205020403" pitchFamily="18" charset="0"/>
              </a:rPr>
              <a:t>Next Steps:</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275771" y="1364343"/>
            <a:ext cx="10829765" cy="3100049"/>
          </a:xfrm>
        </p:spPr>
        <p:txBody>
          <a:bodyPr>
            <a:normAutofit/>
          </a:bodyPr>
          <a:lstStyle/>
          <a:p>
            <a:pPr algn="l"/>
            <a:r>
              <a:rPr lang="en-US" sz="2200" dirty="0">
                <a:latin typeface="Tahoma" panose="020B0604030504040204" pitchFamily="34" charset="0"/>
                <a:ea typeface="Tahoma" panose="020B0604030504040204" pitchFamily="34" charset="0"/>
                <a:cs typeface="Tahoma" panose="020B0604030504040204" pitchFamily="34" charset="0"/>
              </a:rPr>
              <a:t>Please visit </a:t>
            </a:r>
            <a:r>
              <a:rPr lang="en-US" sz="2200" b="1" dirty="0">
                <a:solidFill>
                  <a:schemeClr val="bg1"/>
                </a:solidFill>
                <a:hlinkClick r:id="rId11"/>
              </a:rPr>
              <a:t>https://bit.ly/MesaHMBPquiz</a:t>
            </a:r>
            <a:r>
              <a:rPr lang="en-US" sz="2200" b="1" dirty="0">
                <a:solidFill>
                  <a:srgbClr val="0070C0"/>
                </a:solidFill>
              </a:rPr>
              <a:t> </a:t>
            </a:r>
            <a:r>
              <a:rPr lang="en-US" sz="2200" dirty="0">
                <a:latin typeface="Tahoma" panose="020B0604030504040204" pitchFamily="34" charset="0"/>
                <a:ea typeface="Tahoma" panose="020B0604030504040204" pitchFamily="34" charset="0"/>
                <a:cs typeface="Tahoma" panose="020B0604030504040204" pitchFamily="34" charset="0"/>
              </a:rPr>
              <a:t>or scan the QR Code below to complete the quiz. In order to receive credit, you must score a minimum of 80%. </a:t>
            </a:r>
          </a:p>
          <a:p>
            <a:pPr algn="l"/>
            <a:endParaRPr lang="en-US" sz="2000" dirty="0">
              <a:latin typeface="Tahoma" panose="020B0604030504040204" pitchFamily="34" charset="0"/>
              <a:ea typeface="Tahoma" panose="020B0604030504040204" pitchFamily="34" charset="0"/>
              <a:cs typeface="Tahoma" panose="020B0604030504040204" pitchFamily="34" charset="0"/>
            </a:endParaRPr>
          </a:p>
          <a:p>
            <a:pPr algn="l"/>
            <a:r>
              <a:rPr lang="en-US" sz="2000" dirty="0">
                <a:latin typeface="Tahoma" panose="020B0604030504040204" pitchFamily="34" charset="0"/>
                <a:ea typeface="Tahoma" panose="020B0604030504040204" pitchFamily="34" charset="0"/>
                <a:cs typeface="Tahoma" panose="020B0604030504040204" pitchFamily="34" charset="0"/>
              </a:rPr>
              <a:t>Please see the link below to view the full plans for which this information originated from:</a:t>
            </a:r>
            <a:endParaRPr lang="en-US" sz="2000"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algn="l"/>
            <a:r>
              <a:rPr lang="en-US" sz="2000" dirty="0">
                <a:solidFill>
                  <a:srgbClr val="0070C0"/>
                </a:solidFill>
                <a:latin typeface="Tahoma" panose="020B0604030504040204" pitchFamily="34" charset="0"/>
                <a:ea typeface="Tahoma" panose="020B0604030504040204" pitchFamily="34" charset="0"/>
                <a:cs typeface="Tahoma" panose="020B0604030504040204" pitchFamily="34" charset="0"/>
              </a:rPr>
              <a:t>https://www.sdmesa.edu/college-services/safety/references/safety-policies-plans.shtml</a:t>
            </a:r>
          </a:p>
          <a:p>
            <a:pPr algn="l"/>
            <a:endParaRPr lang="en-US" sz="2000"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algn="l"/>
            <a:r>
              <a:rPr lang="en-US" sz="2000" dirty="0">
                <a:solidFill>
                  <a:srgbClr val="0070C0"/>
                </a:solidFill>
                <a:latin typeface="Tahoma" panose="020B0604030504040204" pitchFamily="34" charset="0"/>
                <a:ea typeface="Tahoma" panose="020B0604030504040204" pitchFamily="34" charset="0"/>
                <a:cs typeface="Tahoma" panose="020B0604030504040204" pitchFamily="34" charset="0"/>
              </a:rPr>
              <a:t>If you have any questions, please contact Matt Fay at mfay@sdccd.edu.</a:t>
            </a:r>
          </a:p>
          <a:p>
            <a:pPr algn="l"/>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20520790">
            <a:off x="10917677" y="783939"/>
            <a:ext cx="1488402" cy="1488402"/>
          </a:xfrm>
          <a:prstGeom prst="rect">
            <a:avLst/>
          </a:prstGeom>
        </p:spPr>
      </p:pic>
      <p:pic>
        <p:nvPicPr>
          <p:cNvPr id="4" name="Picture 3"/>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423213" y="4163680"/>
            <a:ext cx="2371828" cy="2371828"/>
          </a:xfrm>
          <a:prstGeom prst="rect">
            <a:avLst/>
          </a:prstGeom>
        </p:spPr>
      </p:pic>
    </p:spTree>
    <p:extLst>
      <p:ext uri="{BB962C8B-B14F-4D97-AF65-F5344CB8AC3E}">
        <p14:creationId xmlns:p14="http://schemas.microsoft.com/office/powerpoint/2010/main" val="3889313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1076813"/>
          </a:xfrm>
        </p:spPr>
        <p:txBody>
          <a:bodyPr>
            <a:normAutofit/>
          </a:bodyPr>
          <a:lstStyle/>
          <a:p>
            <a:pPr algn="ctr"/>
            <a:r>
              <a:rPr lang="en-US" sz="4000" dirty="0">
                <a:solidFill>
                  <a:schemeClr val="accent5">
                    <a:lumMod val="50000"/>
                  </a:schemeClr>
                </a:solidFill>
                <a:latin typeface="Rockwell" panose="02060603020205020403" pitchFamily="18" charset="0"/>
              </a:rPr>
              <a:t>Housekeeping</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Graphic 10" descr="Clipboard">
            <a:extLst>
              <a:ext uri="{FF2B5EF4-FFF2-40B4-BE49-F238E27FC236}">
                <a16:creationId xmlns:a16="http://schemas.microsoft.com/office/drawing/2014/main" id="{4F58D0C9-D25F-4044-8F1B-4190E5A1B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9186" y="3272210"/>
            <a:ext cx="3668917" cy="3668917"/>
          </a:xfrm>
          <a:prstGeom prst="rect">
            <a:avLst/>
          </a:prstGeom>
        </p:spPr>
      </p:pic>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1793631"/>
            <a:ext cx="7462130" cy="4642338"/>
          </a:xfrm>
        </p:spPr>
        <p:txBody>
          <a:bodyPr>
            <a:normAutofit/>
          </a:bodyPr>
          <a:lstStyle/>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All doorways, walkways and staircases are to remain clear and free from obstructions, chemicals, or hazardous waste.</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The area around eyewashes and safety showers shall always remain clear of obstructions to a distance of at least twenty-four (24) inches.</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Areas shall be kept clean and neat.</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Small drips or spills of chemicals shall be wiped up immediately using appropriate PPE and proper materials for the chemical.</a:t>
            </a:r>
          </a:p>
          <a:p>
            <a:r>
              <a:rPr lang="en-US" sz="20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Materials used for cleaning spills shall be disposed of as hazardous waste.</a:t>
            </a:r>
          </a:p>
        </p:txBody>
      </p:sp>
    </p:spTree>
    <p:extLst>
      <p:ext uri="{BB962C8B-B14F-4D97-AF65-F5344CB8AC3E}">
        <p14:creationId xmlns:p14="http://schemas.microsoft.com/office/powerpoint/2010/main" val="3072483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21284" y="365125"/>
            <a:ext cx="8378529" cy="953721"/>
          </a:xfrm>
        </p:spPr>
        <p:txBody>
          <a:bodyPr>
            <a:normAutofit/>
          </a:bodyPr>
          <a:lstStyle/>
          <a:p>
            <a:pPr algn="ctr"/>
            <a:r>
              <a:rPr lang="en-US" dirty="0">
                <a:solidFill>
                  <a:schemeClr val="accent5">
                    <a:lumMod val="50000"/>
                  </a:schemeClr>
                </a:solidFill>
                <a:latin typeface="Rockwell" panose="02060603020205020403" pitchFamily="18" charset="0"/>
              </a:rPr>
              <a:t>Chemical Handling</a:t>
            </a:r>
          </a:p>
        </p:txBody>
      </p:sp>
      <p:grpSp>
        <p:nvGrpSpPr>
          <p:cNvPr id="10" name="Group 9">
            <a:extLst>
              <a:ext uri="{FF2B5EF4-FFF2-40B4-BE49-F238E27FC236}">
                <a16:creationId xmlns:a16="http://schemas.microsoft.com/office/drawing/2014/main" id="{D4EF09CF-3362-453A-9463-F6669A9D3E01}"/>
              </a:ext>
            </a:extLst>
          </p:cNvPr>
          <p:cNvGrpSpPr/>
          <p:nvPr/>
        </p:nvGrpSpPr>
        <p:grpSpPr>
          <a:xfrm>
            <a:off x="9055676" y="0"/>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Content Placeholder 2">
            <a:extLst>
              <a:ext uri="{FF2B5EF4-FFF2-40B4-BE49-F238E27FC236}">
                <a16:creationId xmlns:a16="http://schemas.microsoft.com/office/drawing/2014/main" id="{B57E0B0F-4D29-4786-B2AB-B84D9F8B5429}"/>
              </a:ext>
            </a:extLst>
          </p:cNvPr>
          <p:cNvSpPr>
            <a:spLocks noGrp="1"/>
          </p:cNvSpPr>
          <p:nvPr>
            <p:ph idx="1"/>
          </p:nvPr>
        </p:nvSpPr>
        <p:spPr>
          <a:xfrm>
            <a:off x="521285" y="2074985"/>
            <a:ext cx="7462130" cy="4360984"/>
          </a:xfrm>
        </p:spPr>
        <p:txBody>
          <a:bodyPr>
            <a:normAutofit/>
          </a:bodyPr>
          <a:lstStyle/>
          <a:p>
            <a:pPr marL="0" indent="0">
              <a:buNone/>
            </a:pPr>
            <a:r>
              <a:rPr lang="en-US" sz="2400" dirty="0">
                <a:solidFill>
                  <a:schemeClr val="accent5">
                    <a:lumMod val="50000"/>
                  </a:schemeClr>
                </a:solidFill>
                <a:latin typeface="Tahoma" panose="020B0604030504040204" pitchFamily="34" charset="0"/>
                <a:ea typeface="Tahoma" panose="020B0604030504040204" pitchFamily="34" charset="0"/>
                <a:cs typeface="Tahoma" panose="020B0604030504040204" pitchFamily="34" charset="0"/>
              </a:rPr>
              <a:t>Chemical handling is the application of best practices to minimize the risk in using, moving, or transferring chemicals. The basis of safe chemical handling is being aware of what chemicals are present in the workplace and their associated hazards.</a:t>
            </a:r>
          </a:p>
        </p:txBody>
      </p:sp>
      <p:pic>
        <p:nvPicPr>
          <p:cNvPr id="11" name="Graphic 10" descr="Flask">
            <a:extLst>
              <a:ext uri="{FF2B5EF4-FFF2-40B4-BE49-F238E27FC236}">
                <a16:creationId xmlns:a16="http://schemas.microsoft.com/office/drawing/2014/main" id="{895473F0-1770-4F69-978A-4320B79727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6232" y="3241677"/>
            <a:ext cx="3005286" cy="3005286"/>
          </a:xfrm>
          <a:prstGeom prst="rect">
            <a:avLst/>
          </a:prstGeom>
        </p:spPr>
      </p:pic>
    </p:spTree>
    <p:extLst>
      <p:ext uri="{BB962C8B-B14F-4D97-AF65-F5344CB8AC3E}">
        <p14:creationId xmlns:p14="http://schemas.microsoft.com/office/powerpoint/2010/main" val="16529032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096A91-93C8-4C7A-BF68-944591874A6D}">
  <ds:schemaRefs>
    <ds:schemaRef ds:uri="http://schemas.microsoft.com/office/2006/documentManagement/types"/>
    <ds:schemaRef ds:uri="http://purl.org/dc/dcmitype/"/>
    <ds:schemaRef ds:uri="http://schemas.microsoft.com/office/2006/metadata/properties"/>
    <ds:schemaRef ds:uri="http://www.w3.org/XML/1998/namespace"/>
    <ds:schemaRef ds:uri="http://purl.org/dc/elements/1.1/"/>
    <ds:schemaRef ds:uri="http://purl.org/dc/term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4BA817-A03C-4EA3-86C4-6E42BD37F5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Lab safety</Template>
  <TotalTime>0</TotalTime>
  <Words>68477</Words>
  <Application>Microsoft Office PowerPoint</Application>
  <PresentationFormat>Widescreen</PresentationFormat>
  <Paragraphs>5318</Paragraphs>
  <Slides>73</Slides>
  <Notes>73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73</vt:i4>
      </vt:variant>
    </vt:vector>
  </HeadingPairs>
  <TitlesOfParts>
    <vt:vector size="83" baseType="lpstr">
      <vt:lpstr>Arial</vt:lpstr>
      <vt:lpstr>Calibri</vt:lpstr>
      <vt:lpstr>Calibri Light</vt:lpstr>
      <vt:lpstr>Courier New</vt:lpstr>
      <vt:lpstr>Rockwell</vt:lpstr>
      <vt:lpstr>Symbol</vt:lpstr>
      <vt:lpstr>Tahoma</vt:lpstr>
      <vt:lpstr>Times New Roman</vt:lpstr>
      <vt:lpstr>Wingdings</vt:lpstr>
      <vt:lpstr>Office Theme</vt:lpstr>
      <vt:lpstr>Hazardous Materials</vt:lpstr>
      <vt:lpstr>Introduction</vt:lpstr>
      <vt:lpstr>Procedures for safe handling of hazardous materials/waste</vt:lpstr>
      <vt:lpstr>Engineering Controls</vt:lpstr>
      <vt:lpstr>Administrative Controls</vt:lpstr>
      <vt:lpstr>Mesa College Standard Operating Procedures (SOPs) </vt:lpstr>
      <vt:lpstr>General Chemical Safety Guidelines</vt:lpstr>
      <vt:lpstr>Housekeeping</vt:lpstr>
      <vt:lpstr>Chemical Handling</vt:lpstr>
      <vt:lpstr>Chemical Inventory</vt:lpstr>
      <vt:lpstr>Receiving Chemicals</vt:lpstr>
      <vt:lpstr>Chemical Labeling</vt:lpstr>
      <vt:lpstr>Chemical Labeling</vt:lpstr>
      <vt:lpstr>Chemical Storage</vt:lpstr>
      <vt:lpstr>Transporting Chemicals and Chemical Waste</vt:lpstr>
      <vt:lpstr>Compressed Gas Cylinders  - Storage</vt:lpstr>
      <vt:lpstr>Compressed Gas Cylinders -Moving and Labeling</vt:lpstr>
      <vt:lpstr>Compressed Gas Cylinders - Cylinder Failure</vt:lpstr>
      <vt:lpstr>Personal Protective Equipment (PPE)</vt:lpstr>
      <vt:lpstr>PPE – General Guidelines  and Minimum Standards</vt:lpstr>
      <vt:lpstr>PPE – Gloves</vt:lpstr>
      <vt:lpstr>PPE – Laboratory Coats</vt:lpstr>
      <vt:lpstr>PPE – Shoes &amp; Eye Protection</vt:lpstr>
      <vt:lpstr>PPE – Eye Protection</vt:lpstr>
      <vt:lpstr>Hazardous Chemical Waste</vt:lpstr>
      <vt:lpstr>Hazardous Chemical Waste</vt:lpstr>
      <vt:lpstr>Hazardous Chemical Waste</vt:lpstr>
      <vt:lpstr>Special Waste Classes</vt:lpstr>
      <vt:lpstr>Chemical Waste Containers</vt:lpstr>
      <vt:lpstr>Chemical Waste Containers</vt:lpstr>
      <vt:lpstr>Chemical Waste Containers: Labeling</vt:lpstr>
      <vt:lpstr>Chemical Waste Storage Facilities (8 CCR 5534, 22 CCR 66261, 22 CCR 66262, 40 CFR 262.34)</vt:lpstr>
      <vt:lpstr>Chemical Waste Storage Facilities (8 CCR 5534, 22 CCR 66261, 22 CCR 66262, 40 CFR 262.34)</vt:lpstr>
      <vt:lpstr>Chemical Waste Storage Facilities (8 CCR 5534, 22 CCR 66261, 22 CCR 66262, 40 CFR 262.34)</vt:lpstr>
      <vt:lpstr>Hazardous Waste Profiles</vt:lpstr>
      <vt:lpstr>Hazardous Waste Manifest</vt:lpstr>
      <vt:lpstr>Hazardous Waste Manifest</vt:lpstr>
      <vt:lpstr>Universal Waste</vt:lpstr>
      <vt:lpstr>Universal Waste General Requirements:</vt:lpstr>
      <vt:lpstr>Universal Waste</vt:lpstr>
      <vt:lpstr>Specific Universal Waste Requirements</vt:lpstr>
      <vt:lpstr>Specific Universal Waste Requirements</vt:lpstr>
      <vt:lpstr>Specific Universal Waste Requirements</vt:lpstr>
      <vt:lpstr>Specific Universal Waste Requirements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Use of Emergency Response Equipment and Materials</vt:lpstr>
      <vt:lpstr>Procedures for Coordination with Local Emergency Response Organizations</vt:lpstr>
      <vt:lpstr>Procedures for Coordination with Local Emergency Response Organizations</vt:lpstr>
      <vt:lpstr>Procedures for Coordination with Local Emergency Response Organizations</vt:lpstr>
      <vt:lpstr>Procedures for Coordination with Local Emergency Response Organizations</vt:lpstr>
      <vt:lpstr>Emergency Response and  Agent Notification Phone Numbers</vt:lpstr>
      <vt:lpstr>Emergency Response Procedures for a Release or Threatened Release of Hazardous Materials</vt:lpstr>
      <vt:lpstr>Emergency Response Procedures for a Release of Threatened Release of Hazardous Materials</vt:lpstr>
      <vt:lpstr>Emergency Response Procedures for a Release of Threatened Release of Hazardous Materials</vt:lpstr>
      <vt:lpstr>Emergency Response Procedures for a Release of Threatened Release of Hazardous Materials</vt:lpstr>
      <vt:lpstr>Emergency Response Procedures for a Release of Threatened Release of Hazardous Materials</vt:lpstr>
      <vt:lpstr>Emergency Response Procedures for a Release of Threatened Release of Hazardous Materials</vt:lpstr>
      <vt:lpstr>Emergency Response Procedures for a Release of Threatened Release of Hazardous Materials</vt:lpstr>
      <vt:lpstr>Emergency Response Procedures for a Release of Threatened Release of Hazardous Materials</vt:lpstr>
      <vt:lpstr>Next Steps: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2022-12-12T16:51:56Z</dcterms:created>
  <dcterms:modified xsi:type="dcterms:W3CDTF">2023-12-07T19:37:37Z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