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8288000" cy="10287000"/>
  <p:notesSz cx="6858000" cy="9144000"/>
  <p:embeddedFontLst>
    <p:embeddedFont>
      <p:font typeface="Calibri" panose="020F0502020204030204" pitchFamily="34" charset="0"/>
      <p:regular r:id="rId18"/>
      <p:bold r:id="rId19"/>
      <p:italic r:id="rId20"/>
      <p:boldItalic r:id="rId21"/>
    </p:embeddedFont>
    <p:embeddedFont>
      <p:font typeface="Canva Sans 1" panose="020B0604020202020204" charset="0"/>
      <p:regular r:id="rId22"/>
    </p:embeddedFont>
    <p:embeddedFont>
      <p:font typeface="Canva Sans 1 Bold" panose="020B0604020202020204" charset="0"/>
      <p:regular r:id="rId23"/>
    </p:embeddedFont>
    <p:embeddedFont>
      <p:font typeface="Canva Sans 2 Bold" panose="020B0604020202020204" charset="0"/>
      <p:regular r:id="rId24"/>
    </p:embeddedFont>
    <p:embeddedFont>
      <p:font typeface="Cardo Bold" panose="020B0604020202020204" charset="-79"/>
      <p:regular r:id="rId25"/>
    </p:embeddedFont>
    <p:embeddedFont>
      <p:font typeface="League Spartan" panose="020B0604020202020204" charset="0"/>
      <p:regular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0" d="100"/>
          <a:sy n="70" d="100"/>
        </p:scale>
        <p:origin x="168"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B740F2-6B51-4757-9C1A-F4676E8B73EB}" type="datetimeFigureOut">
              <a:rPr lang="en-US" smtClean="0"/>
              <a:t>9/13/2023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969FB4-2BEC-4F10-A253-AE848DF94DE8}" type="slidenum">
              <a:rPr lang="en-US" smtClean="0"/>
              <a:t>‹#›</a:t>
            </a:fld>
            <a:endParaRPr lang="en-US"/>
          </a:p>
        </p:txBody>
      </p:sp>
    </p:spTree>
    <p:extLst>
      <p:ext uri="{BB962C8B-B14F-4D97-AF65-F5344CB8AC3E}">
        <p14:creationId xmlns:p14="http://schemas.microsoft.com/office/powerpoint/2010/main" val="25407364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Campus applied and was accepted to the second cohort of Generation Hope’s Family U program. The work the campus team under the leadership of The Stand have fallen into 4 main areas.</a:t>
            </a:r>
          </a:p>
          <a:p>
            <a:r>
              <a:rPr lang="en-US" dirty="0"/>
              <a:t>Data: </a:t>
            </a:r>
            <a:r>
              <a:rPr lang="en-US" dirty="0" err="1"/>
              <a:t>CCCApply</a:t>
            </a:r>
            <a:r>
              <a:rPr lang="en-US" dirty="0"/>
              <a:t> ask new students about parenting status, SDCCD has a required popup in the student portal with parenting questions</a:t>
            </a:r>
          </a:p>
          <a:p>
            <a:r>
              <a:rPr lang="en-US" dirty="0"/>
              <a:t>Policy: District has 2 written policies regarding children on campus and Title IX provides protection for pregnant and lactating students</a:t>
            </a:r>
          </a:p>
          <a:p>
            <a:r>
              <a:rPr lang="en-US" dirty="0"/>
              <a:t>People:  Two programs have been on campus for awhile, primarily </a:t>
            </a:r>
            <a:r>
              <a:rPr lang="en-US" dirty="0" err="1"/>
              <a:t>servinf</a:t>
            </a:r>
            <a:r>
              <a:rPr lang="en-US" dirty="0"/>
              <a:t> single parents; </a:t>
            </a:r>
            <a:r>
              <a:rPr lang="en-US" dirty="0" err="1"/>
              <a:t>CalWorks</a:t>
            </a:r>
            <a:r>
              <a:rPr lang="en-US" dirty="0"/>
              <a:t> and CARE. The Family U Team made up of 6 campus leaders include our student parent fellow. We have created a taskforce that reports to the dean of SSE Leticia Diaz. Our Student Fellow is creating an ally list for the campus of faculty, classified professionals, and administrators who are compassionate to the unique needs of student parents</a:t>
            </a:r>
          </a:p>
          <a:p>
            <a:r>
              <a:rPr lang="en-US" dirty="0"/>
              <a:t>Culture: Mamava Lactation Pods; you will begin seeing areas around campus with child size furniture and activities (high chairs in MC, public area space in I400, </a:t>
            </a:r>
            <a:r>
              <a:rPr lang="en-US" dirty="0" err="1"/>
              <a:t>etc</a:t>
            </a:r>
            <a:r>
              <a:rPr lang="en-US"/>
              <a:t>) ;  </a:t>
            </a:r>
            <a:r>
              <a:rPr lang="en-US" dirty="0"/>
              <a:t>Family Resource Room opening soon (Spring 2024) </a:t>
            </a:r>
          </a:p>
        </p:txBody>
      </p:sp>
      <p:sp>
        <p:nvSpPr>
          <p:cNvPr id="4" name="Slide Number Placeholder 3"/>
          <p:cNvSpPr>
            <a:spLocks noGrp="1"/>
          </p:cNvSpPr>
          <p:nvPr>
            <p:ph type="sldNum" sz="quarter" idx="5"/>
          </p:nvPr>
        </p:nvSpPr>
        <p:spPr/>
        <p:txBody>
          <a:bodyPr/>
          <a:lstStyle/>
          <a:p>
            <a:fld id="{B1969FB4-2BEC-4F10-A253-AE848DF94DE8}" type="slidenum">
              <a:rPr lang="en-US" smtClean="0"/>
              <a:t>13</a:t>
            </a:fld>
            <a:endParaRPr lang="en-US"/>
          </a:p>
        </p:txBody>
      </p:sp>
    </p:spTree>
    <p:extLst>
      <p:ext uri="{BB962C8B-B14F-4D97-AF65-F5344CB8AC3E}">
        <p14:creationId xmlns:p14="http://schemas.microsoft.com/office/powerpoint/2010/main" val="7697130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hyperlink" Target="https://students.getcalfresh.org/" TargetMode="External"/><Relationship Id="rId1" Type="http://schemas.openxmlformats.org/officeDocument/2006/relationships/slideLayout" Target="../slideLayouts/slideLayout7.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slides/_rels/slide12.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jpg"/><Relationship Id="rId7" Type="http://schemas.openxmlformats.org/officeDocument/2006/relationships/image" Target="../media/image6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4.xml.rels><?xml version="1.0" encoding="UTF-8" standalone="yes"?>
<Relationships xmlns="http://schemas.openxmlformats.org/package/2006/relationships"><Relationship Id="rId2" Type="http://schemas.openxmlformats.org/officeDocument/2006/relationships/hyperlink" Target="mailto:mesathestand@sdccd.edu"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jpeg"/><Relationship Id="rId3" Type="http://schemas.openxmlformats.org/officeDocument/2006/relationships/image" Target="../media/image5.jpeg"/><Relationship Id="rId7" Type="http://schemas.openxmlformats.org/officeDocument/2006/relationships/image" Target="../media/image9.jpeg"/><Relationship Id="rId12" Type="http://schemas.openxmlformats.org/officeDocument/2006/relationships/image" Target="../media/image14.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sv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eg"/><Relationship Id="rId7" Type="http://schemas.openxmlformats.org/officeDocument/2006/relationships/image" Target="../media/image21.sv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 Id="rId9" Type="http://schemas.openxmlformats.org/officeDocument/2006/relationships/image" Target="../media/image23.svg"/></Relationships>
</file>

<file path=ppt/slides/_rels/slide5.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 Id="rId9" Type="http://schemas.openxmlformats.org/officeDocument/2006/relationships/image" Target="../media/image31.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svg"/><Relationship Id="rId7" Type="http://schemas.openxmlformats.org/officeDocument/2006/relationships/image" Target="../media/image37.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 Id="rId9" Type="http://schemas.openxmlformats.org/officeDocument/2006/relationships/image" Target="../media/image39.svg"/></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sv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3" Type="http://schemas.openxmlformats.org/officeDocument/2006/relationships/hyperlink" Target="https://students.getcalfresh.org/" TargetMode="External"/><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hyperlink" Target="https://feedingsandiego.org/calfresh/" TargetMode="External"/><Relationship Id="rId4" Type="http://schemas.openxmlformats.org/officeDocument/2006/relationships/hyperlink" Target="https://www.getcalfresh.org/student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4AAD"/>
        </a:solidFill>
        <a:effectLst/>
      </p:bgPr>
    </p:bg>
    <p:spTree>
      <p:nvGrpSpPr>
        <p:cNvPr id="1" name=""/>
        <p:cNvGrpSpPr/>
        <p:nvPr/>
      </p:nvGrpSpPr>
      <p:grpSpPr>
        <a:xfrm>
          <a:off x="0" y="0"/>
          <a:ext cx="0" cy="0"/>
          <a:chOff x="0" y="0"/>
          <a:chExt cx="0" cy="0"/>
        </a:xfrm>
      </p:grpSpPr>
      <p:grpSp>
        <p:nvGrpSpPr>
          <p:cNvPr id="2" name="Group 2"/>
          <p:cNvGrpSpPr/>
          <p:nvPr/>
        </p:nvGrpSpPr>
        <p:grpSpPr>
          <a:xfrm>
            <a:off x="4572559" y="572059"/>
            <a:ext cx="9142881" cy="9142881"/>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ADB5E"/>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4271758" y="1984663"/>
            <a:ext cx="9744483" cy="6317673"/>
          </a:xfrm>
          <a:custGeom>
            <a:avLst/>
            <a:gdLst/>
            <a:ahLst/>
            <a:cxnLst/>
            <a:rect l="l" t="t" r="r" b="b"/>
            <a:pathLst>
              <a:path w="9744483" h="6317673">
                <a:moveTo>
                  <a:pt x="0" y="0"/>
                </a:moveTo>
                <a:lnTo>
                  <a:pt x="9744484" y="0"/>
                </a:lnTo>
                <a:lnTo>
                  <a:pt x="9744484" y="6317674"/>
                </a:lnTo>
                <a:lnTo>
                  <a:pt x="0" y="6317674"/>
                </a:lnTo>
                <a:lnTo>
                  <a:pt x="0" y="0"/>
                </a:lnTo>
                <a:close/>
              </a:path>
            </a:pathLst>
          </a:custGeom>
          <a:blipFill>
            <a:blip r:embed="rId2"/>
            <a:stretch>
              <a:fillRect/>
            </a:stretch>
          </a:blipFill>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4AAD"/>
        </a:solidFill>
        <a:effectLst/>
      </p:bgPr>
    </p:bg>
    <p:spTree>
      <p:nvGrpSpPr>
        <p:cNvPr id="1" name=""/>
        <p:cNvGrpSpPr/>
        <p:nvPr/>
      </p:nvGrpSpPr>
      <p:grpSpPr>
        <a:xfrm>
          <a:off x="0" y="0"/>
          <a:ext cx="0" cy="0"/>
          <a:chOff x="0" y="0"/>
          <a:chExt cx="0" cy="0"/>
        </a:xfrm>
      </p:grpSpPr>
      <p:sp>
        <p:nvSpPr>
          <p:cNvPr id="2" name="Freeform 2"/>
          <p:cNvSpPr/>
          <p:nvPr/>
        </p:nvSpPr>
        <p:spPr>
          <a:xfrm>
            <a:off x="760248" y="2682170"/>
            <a:ext cx="5874731" cy="7604830"/>
          </a:xfrm>
          <a:custGeom>
            <a:avLst/>
            <a:gdLst/>
            <a:ahLst/>
            <a:cxnLst/>
            <a:rect l="l" t="t" r="r" b="b"/>
            <a:pathLst>
              <a:path w="5874731" h="7604830">
                <a:moveTo>
                  <a:pt x="0" y="0"/>
                </a:moveTo>
                <a:lnTo>
                  <a:pt x="5874731" y="0"/>
                </a:lnTo>
                <a:lnTo>
                  <a:pt x="5874731" y="7604830"/>
                </a:lnTo>
                <a:lnTo>
                  <a:pt x="0" y="7604830"/>
                </a:lnTo>
                <a:lnTo>
                  <a:pt x="0" y="0"/>
                </a:lnTo>
                <a:close/>
              </a:path>
            </a:pathLst>
          </a:custGeom>
          <a:blipFill>
            <a:blip r:embed="rId2"/>
            <a:stretch>
              <a:fillRect/>
            </a:stretch>
          </a:blipFill>
        </p:spPr>
      </p:sp>
      <p:sp>
        <p:nvSpPr>
          <p:cNvPr id="3" name="TextBox 3"/>
          <p:cNvSpPr txBox="1"/>
          <p:nvPr/>
        </p:nvSpPr>
        <p:spPr>
          <a:xfrm>
            <a:off x="1600200" y="159703"/>
            <a:ext cx="11345432" cy="1566544"/>
          </a:xfrm>
          <a:prstGeom prst="rect">
            <a:avLst/>
          </a:prstGeom>
        </p:spPr>
        <p:txBody>
          <a:bodyPr wrap="square" lIns="0" tIns="0" rIns="0" bIns="0" rtlCol="0" anchor="t">
            <a:spAutoFit/>
          </a:bodyPr>
          <a:lstStyle/>
          <a:p>
            <a:pPr algn="ctr">
              <a:lnSpc>
                <a:spcPts val="12880"/>
              </a:lnSpc>
            </a:pPr>
            <a:r>
              <a:rPr lang="en-US" sz="9200" dirty="0">
                <a:solidFill>
                  <a:srgbClr val="FADB5E"/>
                </a:solidFill>
                <a:latin typeface="Canva Sans 2 Bold"/>
              </a:rPr>
              <a:t>Fresh Success</a:t>
            </a:r>
          </a:p>
        </p:txBody>
      </p:sp>
      <p:sp>
        <p:nvSpPr>
          <p:cNvPr id="4" name="TextBox 4"/>
          <p:cNvSpPr txBox="1"/>
          <p:nvPr/>
        </p:nvSpPr>
        <p:spPr>
          <a:xfrm>
            <a:off x="8403352" y="3547120"/>
            <a:ext cx="9590262" cy="5242517"/>
          </a:xfrm>
          <a:prstGeom prst="rect">
            <a:avLst/>
          </a:prstGeom>
        </p:spPr>
        <p:txBody>
          <a:bodyPr lIns="0" tIns="0" rIns="0" bIns="0" rtlCol="0" anchor="t">
            <a:spAutoFit/>
          </a:bodyPr>
          <a:lstStyle/>
          <a:p>
            <a:pPr marL="534718" lvl="1" indent="-267359" algn="just">
              <a:lnSpc>
                <a:spcPts val="3467"/>
              </a:lnSpc>
              <a:buFont typeface="Arial"/>
              <a:buChar char="•"/>
            </a:pPr>
            <a:r>
              <a:rPr lang="en-US" sz="2476">
                <a:solidFill>
                  <a:srgbClr val="FADB5E"/>
                </a:solidFill>
                <a:latin typeface="Canva Sans 1"/>
              </a:rPr>
              <a:t>T</a:t>
            </a:r>
            <a:r>
              <a:rPr lang="en-US" sz="2476">
                <a:solidFill>
                  <a:srgbClr val="FADB5E"/>
                </a:solidFill>
                <a:latin typeface="Canva Sans 1 Bold"/>
              </a:rPr>
              <a:t>he Stand has partnered with the foundation of California Community Colleges to implement Fresh Success Program starting Fall 2023</a:t>
            </a:r>
          </a:p>
          <a:p>
            <a:pPr marL="534718" lvl="1" indent="-267359" algn="just">
              <a:lnSpc>
                <a:spcPts val="3467"/>
              </a:lnSpc>
              <a:buFont typeface="Arial"/>
              <a:buChar char="•"/>
            </a:pPr>
            <a:r>
              <a:rPr lang="en-US" sz="2476">
                <a:solidFill>
                  <a:srgbClr val="FADB5E"/>
                </a:solidFill>
                <a:latin typeface="Canva Sans 1 Bold"/>
              </a:rPr>
              <a:t>Program benefits include improved skills for students who are unemployed or low-wage workers, extends benefits to students regardless of their enrollment status, provides employment pathway for low income students.</a:t>
            </a:r>
          </a:p>
          <a:p>
            <a:pPr marL="534718" lvl="1" indent="-267359" algn="just">
              <a:lnSpc>
                <a:spcPts val="3467"/>
              </a:lnSpc>
              <a:buFont typeface="Arial"/>
              <a:buChar char="•"/>
            </a:pPr>
            <a:r>
              <a:rPr lang="en-US" sz="2476">
                <a:solidFill>
                  <a:srgbClr val="FADB5E"/>
                </a:solidFill>
                <a:latin typeface="Canva Sans 1 Bold"/>
              </a:rPr>
              <a:t>The Stand has partnered with ECMC to provide support to students dealing with unforeseen financial emergencies.</a:t>
            </a:r>
          </a:p>
          <a:p>
            <a:pPr marL="534718" lvl="1" indent="-267359" algn="just">
              <a:lnSpc>
                <a:spcPts val="3467"/>
              </a:lnSpc>
              <a:buFont typeface="Arial"/>
              <a:buChar char="•"/>
            </a:pPr>
            <a:r>
              <a:rPr lang="en-US" sz="2476">
                <a:solidFill>
                  <a:srgbClr val="FADB5E"/>
                </a:solidFill>
                <a:latin typeface="Canva Sans 1 Bold"/>
              </a:rPr>
              <a:t>Must be enrolled in classes and have higher than a 2.0 cumulative GPA.</a:t>
            </a:r>
          </a:p>
          <a:p>
            <a:pPr algn="just">
              <a:lnSpc>
                <a:spcPts val="3467"/>
              </a:lnSpc>
            </a:pPr>
            <a:endParaRPr lang="en-US" sz="2476">
              <a:solidFill>
                <a:srgbClr val="FADB5E"/>
              </a:solidFill>
              <a:latin typeface="Canva Sans 1 Bold"/>
            </a:endParaRPr>
          </a:p>
        </p:txBody>
      </p:sp>
      <p:sp>
        <p:nvSpPr>
          <p:cNvPr id="5" name="TextBox 5"/>
          <p:cNvSpPr txBox="1"/>
          <p:nvPr/>
        </p:nvSpPr>
        <p:spPr>
          <a:xfrm>
            <a:off x="7620000" y="2178996"/>
            <a:ext cx="9249149" cy="915375"/>
          </a:xfrm>
          <a:prstGeom prst="rect">
            <a:avLst/>
          </a:prstGeom>
        </p:spPr>
        <p:txBody>
          <a:bodyPr lIns="0" tIns="0" rIns="0" bIns="0" rtlCol="0" anchor="t">
            <a:spAutoFit/>
          </a:bodyPr>
          <a:lstStyle/>
          <a:p>
            <a:pPr algn="ctr">
              <a:lnSpc>
                <a:spcPts val="3681"/>
              </a:lnSpc>
            </a:pPr>
            <a:r>
              <a:rPr lang="en-US" sz="2629" dirty="0">
                <a:solidFill>
                  <a:srgbClr val="FFFFFF"/>
                </a:solidFill>
                <a:latin typeface="Canva Sans 1 Bold"/>
              </a:rPr>
              <a:t>“Helping low-income Californians succeed in the workforce.”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4AAD"/>
        </a:solidFill>
        <a:effectLst/>
      </p:bgPr>
    </p:bg>
    <p:spTree>
      <p:nvGrpSpPr>
        <p:cNvPr id="1" name=""/>
        <p:cNvGrpSpPr/>
        <p:nvPr/>
      </p:nvGrpSpPr>
      <p:grpSpPr>
        <a:xfrm>
          <a:off x="0" y="0"/>
          <a:ext cx="0" cy="0"/>
          <a:chOff x="0" y="0"/>
          <a:chExt cx="0" cy="0"/>
        </a:xfrm>
      </p:grpSpPr>
      <p:sp>
        <p:nvSpPr>
          <p:cNvPr id="2" name="AutoShape 2"/>
          <p:cNvSpPr/>
          <p:nvPr/>
        </p:nvSpPr>
        <p:spPr>
          <a:xfrm>
            <a:off x="11277600" y="0"/>
            <a:ext cx="7010400" cy="10287000"/>
          </a:xfrm>
          <a:prstGeom prst="rect">
            <a:avLst/>
          </a:prstGeom>
          <a:solidFill>
            <a:srgbClr val="FADB5E"/>
          </a:solidFill>
        </p:spPr>
      </p:sp>
      <p:sp>
        <p:nvSpPr>
          <p:cNvPr id="3" name="TextBox 3"/>
          <p:cNvSpPr txBox="1"/>
          <p:nvPr/>
        </p:nvSpPr>
        <p:spPr>
          <a:xfrm>
            <a:off x="3145991" y="0"/>
            <a:ext cx="5998009" cy="3171825"/>
          </a:xfrm>
          <a:prstGeom prst="rect">
            <a:avLst/>
          </a:prstGeom>
        </p:spPr>
        <p:txBody>
          <a:bodyPr lIns="0" tIns="0" rIns="0" bIns="0" rtlCol="0" anchor="t">
            <a:spAutoFit/>
          </a:bodyPr>
          <a:lstStyle/>
          <a:p>
            <a:pPr algn="ctr">
              <a:lnSpc>
                <a:spcPts val="8399"/>
              </a:lnSpc>
            </a:pPr>
            <a:r>
              <a:rPr lang="en-US" sz="6999">
                <a:solidFill>
                  <a:srgbClr val="FADB5E"/>
                </a:solidFill>
                <a:latin typeface="Canva Sans 1 Bold"/>
              </a:rPr>
              <a:t>Housing Support</a:t>
            </a:r>
          </a:p>
          <a:p>
            <a:pPr marL="0" lvl="0" indent="0" algn="ctr">
              <a:lnSpc>
                <a:spcPts val="8399"/>
              </a:lnSpc>
            </a:pPr>
            <a:endParaRPr lang="en-US" sz="6999">
              <a:solidFill>
                <a:srgbClr val="FADB5E"/>
              </a:solidFill>
              <a:latin typeface="Canva Sans 1 Bold"/>
            </a:endParaRPr>
          </a:p>
        </p:txBody>
      </p:sp>
      <p:sp>
        <p:nvSpPr>
          <p:cNvPr id="4" name="TextBox 4"/>
          <p:cNvSpPr txBox="1"/>
          <p:nvPr/>
        </p:nvSpPr>
        <p:spPr>
          <a:xfrm>
            <a:off x="11365671" y="1194470"/>
            <a:ext cx="6763144" cy="7981080"/>
          </a:xfrm>
          <a:prstGeom prst="rect">
            <a:avLst/>
          </a:prstGeom>
        </p:spPr>
        <p:txBody>
          <a:bodyPr lIns="0" tIns="0" rIns="0" bIns="0" rtlCol="0" anchor="t">
            <a:spAutoFit/>
          </a:bodyPr>
          <a:lstStyle/>
          <a:p>
            <a:pPr marL="655097" lvl="1" indent="-327548" algn="just">
              <a:lnSpc>
                <a:spcPts val="4247"/>
              </a:lnSpc>
              <a:buFont typeface="Arial"/>
              <a:buChar char="•"/>
            </a:pPr>
            <a:r>
              <a:rPr lang="en-US" sz="3034">
                <a:solidFill>
                  <a:srgbClr val="004AAD"/>
                </a:solidFill>
                <a:latin typeface="Canva Sans 1 Bold"/>
              </a:rPr>
              <a:t>Figuring out a </a:t>
            </a:r>
            <a:r>
              <a:rPr lang="en-US" sz="3034" u="sng">
                <a:solidFill>
                  <a:srgbClr val="004AAD"/>
                </a:solidFill>
                <a:latin typeface="Canva Sans 1 Bold"/>
              </a:rPr>
              <a:t>b</a:t>
            </a:r>
            <a:r>
              <a:rPr lang="en-US" sz="3034" u="sng">
                <a:solidFill>
                  <a:srgbClr val="004AAD"/>
                </a:solidFill>
                <a:latin typeface="Canva Sans 1 Bold"/>
                <a:hlinkClick r:id="rId2" tooltip="https://students.getcalfresh.org/"/>
              </a:rPr>
              <a:t>udget</a:t>
            </a:r>
            <a:r>
              <a:rPr lang="en-US" sz="3034" u="sng">
                <a:solidFill>
                  <a:srgbClr val="004AAD"/>
                </a:solidFill>
                <a:latin typeface="Canva Sans 1 Bold"/>
              </a:rPr>
              <a:t> </a:t>
            </a:r>
            <a:r>
              <a:rPr lang="en-US" sz="3034">
                <a:solidFill>
                  <a:srgbClr val="004AAD"/>
                </a:solidFill>
                <a:latin typeface="Canva Sans 1 Bold"/>
              </a:rPr>
              <a:t>needed for rent and utilities.</a:t>
            </a:r>
          </a:p>
          <a:p>
            <a:pPr marL="655097" lvl="1" indent="-327548">
              <a:lnSpc>
                <a:spcPts val="4247"/>
              </a:lnSpc>
              <a:buFont typeface="Arial"/>
              <a:buChar char="•"/>
            </a:pPr>
            <a:r>
              <a:rPr lang="en-US" sz="3034">
                <a:solidFill>
                  <a:srgbClr val="004AAD"/>
                </a:solidFill>
                <a:latin typeface="Canva Sans 1 Bold"/>
              </a:rPr>
              <a:t>Finding a specific</a:t>
            </a:r>
            <a:r>
              <a:rPr lang="en-US" sz="3034" u="sng">
                <a:solidFill>
                  <a:srgbClr val="004AAD"/>
                </a:solidFill>
                <a:latin typeface="Canva Sans 1 Bold"/>
              </a:rPr>
              <a:t> l</a:t>
            </a:r>
            <a:r>
              <a:rPr lang="en-US" sz="3034" u="sng">
                <a:solidFill>
                  <a:srgbClr val="004AAD"/>
                </a:solidFill>
                <a:latin typeface="Canva Sans 1 Bold"/>
                <a:hlinkClick r:id="rId2" tooltip="https://students.getcalfresh.org/"/>
              </a:rPr>
              <a:t>ocation</a:t>
            </a:r>
            <a:r>
              <a:rPr lang="en-US" sz="3034">
                <a:solidFill>
                  <a:srgbClr val="004AAD"/>
                </a:solidFill>
                <a:latin typeface="Canva Sans 1 Bold"/>
              </a:rPr>
              <a:t> to move to.</a:t>
            </a:r>
          </a:p>
          <a:p>
            <a:pPr marL="655097" lvl="1" indent="-327548">
              <a:lnSpc>
                <a:spcPts val="4247"/>
              </a:lnSpc>
              <a:buFont typeface="Arial"/>
              <a:buChar char="•"/>
            </a:pPr>
            <a:r>
              <a:rPr lang="en-US" sz="3034">
                <a:solidFill>
                  <a:srgbClr val="004AAD"/>
                </a:solidFill>
                <a:latin typeface="Canva Sans 1 Bold"/>
              </a:rPr>
              <a:t>What </a:t>
            </a:r>
            <a:r>
              <a:rPr lang="en-US" sz="3034" u="sng">
                <a:solidFill>
                  <a:srgbClr val="004AAD"/>
                </a:solidFill>
                <a:latin typeface="Canva Sans 1 Bold"/>
              </a:rPr>
              <a:t>websites</a:t>
            </a:r>
            <a:r>
              <a:rPr lang="en-US" sz="3034">
                <a:solidFill>
                  <a:srgbClr val="004AAD"/>
                </a:solidFill>
                <a:latin typeface="Canva Sans 1 Bold"/>
              </a:rPr>
              <a:t> to look at for apartments. What to look for in apartments/ what amenities you might need.</a:t>
            </a:r>
          </a:p>
          <a:p>
            <a:pPr marL="655097" lvl="1" indent="-327548" algn="just">
              <a:lnSpc>
                <a:spcPts val="4247"/>
              </a:lnSpc>
              <a:buFont typeface="Arial"/>
              <a:buChar char="•"/>
            </a:pPr>
            <a:r>
              <a:rPr lang="en-US" sz="3034">
                <a:solidFill>
                  <a:srgbClr val="004AAD"/>
                </a:solidFill>
                <a:latin typeface="Canva Sans 1 Bold"/>
              </a:rPr>
              <a:t>Where to look and f</a:t>
            </a:r>
            <a:r>
              <a:rPr lang="en-US" sz="3034">
                <a:solidFill>
                  <a:srgbClr val="004AAD"/>
                </a:solidFill>
                <a:latin typeface="Canva Sans 1 Bold"/>
                <a:hlinkClick r:id="rId2" tooltip="https://students.getcalfresh.org/"/>
              </a:rPr>
              <a:t>ind</a:t>
            </a:r>
            <a:r>
              <a:rPr lang="en-US" sz="3034" u="sng">
                <a:solidFill>
                  <a:srgbClr val="004AAD"/>
                </a:solidFill>
                <a:latin typeface="Canva Sans 1 Bold"/>
                <a:hlinkClick r:id="rId2" tooltip="https://students.getcalfresh.org/"/>
              </a:rPr>
              <a:t> roommates</a:t>
            </a:r>
            <a:r>
              <a:rPr lang="en-US" sz="3034">
                <a:solidFill>
                  <a:srgbClr val="004AAD"/>
                </a:solidFill>
                <a:latin typeface="Canva Sans 1 Bold"/>
              </a:rPr>
              <a:t>. What questions to ask them before moving in together.</a:t>
            </a:r>
          </a:p>
          <a:p>
            <a:pPr marL="655097" lvl="1" indent="-327548" algn="l">
              <a:lnSpc>
                <a:spcPts val="4247"/>
              </a:lnSpc>
              <a:buFont typeface="Arial"/>
              <a:buChar char="•"/>
            </a:pPr>
            <a:r>
              <a:rPr lang="en-US" sz="3034" u="none">
                <a:solidFill>
                  <a:srgbClr val="004AAD"/>
                </a:solidFill>
                <a:latin typeface="Canva Sans 1 Bold"/>
              </a:rPr>
              <a:t>Give students </a:t>
            </a:r>
            <a:r>
              <a:rPr lang="en-US" sz="3034" u="sng">
                <a:solidFill>
                  <a:srgbClr val="004AAD"/>
                </a:solidFill>
                <a:latin typeface="Canva Sans 1 Bold"/>
              </a:rPr>
              <a:t>referrals</a:t>
            </a:r>
            <a:r>
              <a:rPr lang="en-US" sz="3034" u="none">
                <a:solidFill>
                  <a:srgbClr val="004AAD"/>
                </a:solidFill>
                <a:latin typeface="Canva Sans 1 Bold"/>
              </a:rPr>
              <a:t> to shelters, transitional housing, and safe parking locations.</a:t>
            </a:r>
          </a:p>
        </p:txBody>
      </p:sp>
      <p:sp>
        <p:nvSpPr>
          <p:cNvPr id="5" name="Freeform 5"/>
          <p:cNvSpPr/>
          <p:nvPr/>
        </p:nvSpPr>
        <p:spPr>
          <a:xfrm>
            <a:off x="190129" y="1375802"/>
            <a:ext cx="4348534" cy="4114800"/>
          </a:xfrm>
          <a:custGeom>
            <a:avLst/>
            <a:gdLst/>
            <a:ahLst/>
            <a:cxnLst/>
            <a:rect l="l" t="t" r="r" b="b"/>
            <a:pathLst>
              <a:path w="4348534" h="4114800">
                <a:moveTo>
                  <a:pt x="0" y="0"/>
                </a:moveTo>
                <a:lnTo>
                  <a:pt x="4348533" y="0"/>
                </a:lnTo>
                <a:lnTo>
                  <a:pt x="434853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7711301" y="1855038"/>
            <a:ext cx="2865397" cy="4114800"/>
          </a:xfrm>
          <a:custGeom>
            <a:avLst/>
            <a:gdLst/>
            <a:ahLst/>
            <a:cxnLst/>
            <a:rect l="l" t="t" r="r" b="b"/>
            <a:pathLst>
              <a:path w="2865397" h="4114800">
                <a:moveTo>
                  <a:pt x="0" y="0"/>
                </a:moveTo>
                <a:lnTo>
                  <a:pt x="2865398" y="0"/>
                </a:lnTo>
                <a:lnTo>
                  <a:pt x="286539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4538662" y="5969838"/>
            <a:ext cx="4920538" cy="4114800"/>
          </a:xfrm>
          <a:custGeom>
            <a:avLst/>
            <a:gdLst/>
            <a:ahLst/>
            <a:cxnLst/>
            <a:rect l="l" t="t" r="r" b="b"/>
            <a:pathLst>
              <a:path w="4920538" h="4114800">
                <a:moveTo>
                  <a:pt x="0" y="0"/>
                </a:moveTo>
                <a:lnTo>
                  <a:pt x="4920539" y="0"/>
                </a:lnTo>
                <a:lnTo>
                  <a:pt x="4920539"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4AAD"/>
        </a:solidFill>
        <a:effectLst/>
      </p:bgPr>
    </p:bg>
    <p:spTree>
      <p:nvGrpSpPr>
        <p:cNvPr id="1" name=""/>
        <p:cNvGrpSpPr/>
        <p:nvPr/>
      </p:nvGrpSpPr>
      <p:grpSpPr>
        <a:xfrm>
          <a:off x="0" y="0"/>
          <a:ext cx="0" cy="0"/>
          <a:chOff x="0" y="0"/>
          <a:chExt cx="0" cy="0"/>
        </a:xfrm>
      </p:grpSpPr>
      <p:grpSp>
        <p:nvGrpSpPr>
          <p:cNvPr id="2" name="Group 2"/>
          <p:cNvGrpSpPr/>
          <p:nvPr/>
        </p:nvGrpSpPr>
        <p:grpSpPr>
          <a:xfrm>
            <a:off x="1544176" y="1632656"/>
            <a:ext cx="1061372" cy="1061372"/>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4AAD"/>
            </a:solidFill>
          </p:spPr>
        </p:sp>
      </p:grpSp>
      <p:grpSp>
        <p:nvGrpSpPr>
          <p:cNvPr id="4" name="Group 4"/>
          <p:cNvGrpSpPr/>
          <p:nvPr/>
        </p:nvGrpSpPr>
        <p:grpSpPr>
          <a:xfrm>
            <a:off x="782403" y="6251706"/>
            <a:ext cx="2584917" cy="2520483"/>
            <a:chOff x="0" y="0"/>
            <a:chExt cx="2957534" cy="2883811"/>
          </a:xfrm>
        </p:grpSpPr>
        <p:sp>
          <p:nvSpPr>
            <p:cNvPr id="5" name="Freeform 5"/>
            <p:cNvSpPr/>
            <p:nvPr/>
          </p:nvSpPr>
          <p:spPr>
            <a:xfrm>
              <a:off x="0" y="0"/>
              <a:ext cx="2957534" cy="2883811"/>
            </a:xfrm>
            <a:custGeom>
              <a:avLst/>
              <a:gdLst/>
              <a:ahLst/>
              <a:cxnLst/>
              <a:rect l="l" t="t" r="r" b="b"/>
              <a:pathLst>
                <a:path w="2957534" h="2883811">
                  <a:moveTo>
                    <a:pt x="2833073" y="2883811"/>
                  </a:moveTo>
                  <a:lnTo>
                    <a:pt x="124460" y="2883811"/>
                  </a:lnTo>
                  <a:cubicBezTo>
                    <a:pt x="55880" y="2883811"/>
                    <a:pt x="0" y="2827931"/>
                    <a:pt x="0" y="2759351"/>
                  </a:cubicBezTo>
                  <a:lnTo>
                    <a:pt x="0" y="124460"/>
                  </a:lnTo>
                  <a:cubicBezTo>
                    <a:pt x="0" y="55880"/>
                    <a:pt x="55880" y="0"/>
                    <a:pt x="124460" y="0"/>
                  </a:cubicBezTo>
                  <a:lnTo>
                    <a:pt x="2833074" y="0"/>
                  </a:lnTo>
                  <a:cubicBezTo>
                    <a:pt x="2901654" y="0"/>
                    <a:pt x="2957534" y="55880"/>
                    <a:pt x="2957534" y="124460"/>
                  </a:cubicBezTo>
                  <a:lnTo>
                    <a:pt x="2957534" y="2759351"/>
                  </a:lnTo>
                  <a:cubicBezTo>
                    <a:pt x="2957534" y="2827931"/>
                    <a:pt x="2901654" y="2883811"/>
                    <a:pt x="2833074" y="2883811"/>
                  </a:cubicBezTo>
                  <a:close/>
                </a:path>
              </a:pathLst>
            </a:custGeom>
            <a:solidFill>
              <a:srgbClr val="FFDE59"/>
            </a:solidFill>
          </p:spPr>
        </p:sp>
      </p:grpSp>
      <p:grpSp>
        <p:nvGrpSpPr>
          <p:cNvPr id="6" name="Group 6"/>
          <p:cNvGrpSpPr/>
          <p:nvPr/>
        </p:nvGrpSpPr>
        <p:grpSpPr>
          <a:xfrm>
            <a:off x="8606842" y="3221000"/>
            <a:ext cx="1061372" cy="1061372"/>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4AAD"/>
            </a:solidFill>
          </p:spPr>
        </p:sp>
      </p:grpSp>
      <p:grpSp>
        <p:nvGrpSpPr>
          <p:cNvPr id="8" name="Group 8"/>
          <p:cNvGrpSpPr/>
          <p:nvPr/>
        </p:nvGrpSpPr>
        <p:grpSpPr>
          <a:xfrm>
            <a:off x="13614408" y="3221000"/>
            <a:ext cx="1061372" cy="1061372"/>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4AAD"/>
            </a:solidFill>
          </p:spPr>
        </p:sp>
      </p:grpSp>
      <p:grpSp>
        <p:nvGrpSpPr>
          <p:cNvPr id="10" name="Group 10"/>
          <p:cNvGrpSpPr/>
          <p:nvPr/>
        </p:nvGrpSpPr>
        <p:grpSpPr>
          <a:xfrm>
            <a:off x="7684350" y="3021423"/>
            <a:ext cx="2584917" cy="2521897"/>
            <a:chOff x="0" y="0"/>
            <a:chExt cx="3525957" cy="3439996"/>
          </a:xfrm>
        </p:grpSpPr>
        <p:sp>
          <p:nvSpPr>
            <p:cNvPr id="11" name="Freeform 11"/>
            <p:cNvSpPr/>
            <p:nvPr/>
          </p:nvSpPr>
          <p:spPr>
            <a:xfrm>
              <a:off x="0" y="0"/>
              <a:ext cx="3525957" cy="3439996"/>
            </a:xfrm>
            <a:custGeom>
              <a:avLst/>
              <a:gdLst/>
              <a:ahLst/>
              <a:cxnLst/>
              <a:rect l="l" t="t" r="r" b="b"/>
              <a:pathLst>
                <a:path w="3525957" h="3439996">
                  <a:moveTo>
                    <a:pt x="3401497" y="3439995"/>
                  </a:moveTo>
                  <a:lnTo>
                    <a:pt x="124460" y="3439995"/>
                  </a:lnTo>
                  <a:cubicBezTo>
                    <a:pt x="55880" y="3439995"/>
                    <a:pt x="0" y="3384116"/>
                    <a:pt x="0" y="3315536"/>
                  </a:cubicBezTo>
                  <a:lnTo>
                    <a:pt x="0" y="124460"/>
                  </a:lnTo>
                  <a:cubicBezTo>
                    <a:pt x="0" y="55880"/>
                    <a:pt x="55880" y="0"/>
                    <a:pt x="124460" y="0"/>
                  </a:cubicBezTo>
                  <a:lnTo>
                    <a:pt x="3401497" y="0"/>
                  </a:lnTo>
                  <a:cubicBezTo>
                    <a:pt x="3470077" y="0"/>
                    <a:pt x="3525957" y="55880"/>
                    <a:pt x="3525957" y="124460"/>
                  </a:cubicBezTo>
                  <a:lnTo>
                    <a:pt x="3525957" y="3315536"/>
                  </a:lnTo>
                  <a:cubicBezTo>
                    <a:pt x="3525957" y="3384116"/>
                    <a:pt x="3470077" y="3439996"/>
                    <a:pt x="3401497" y="3439996"/>
                  </a:cubicBezTo>
                  <a:close/>
                </a:path>
              </a:pathLst>
            </a:custGeom>
            <a:solidFill>
              <a:srgbClr val="FFDE59"/>
            </a:solidFill>
          </p:spPr>
        </p:sp>
      </p:grpSp>
      <p:grpSp>
        <p:nvGrpSpPr>
          <p:cNvPr id="12" name="Group 12"/>
          <p:cNvGrpSpPr/>
          <p:nvPr/>
        </p:nvGrpSpPr>
        <p:grpSpPr>
          <a:xfrm>
            <a:off x="4232658" y="6251706"/>
            <a:ext cx="2640495" cy="2520483"/>
            <a:chOff x="0" y="0"/>
            <a:chExt cx="3021123" cy="2883811"/>
          </a:xfrm>
        </p:grpSpPr>
        <p:sp>
          <p:nvSpPr>
            <p:cNvPr id="13" name="Freeform 13"/>
            <p:cNvSpPr/>
            <p:nvPr/>
          </p:nvSpPr>
          <p:spPr>
            <a:xfrm>
              <a:off x="0" y="0"/>
              <a:ext cx="3021123" cy="2883811"/>
            </a:xfrm>
            <a:custGeom>
              <a:avLst/>
              <a:gdLst/>
              <a:ahLst/>
              <a:cxnLst/>
              <a:rect l="l" t="t" r="r" b="b"/>
              <a:pathLst>
                <a:path w="3021123" h="2883811">
                  <a:moveTo>
                    <a:pt x="2896663" y="2883811"/>
                  </a:moveTo>
                  <a:lnTo>
                    <a:pt x="124460" y="2883811"/>
                  </a:lnTo>
                  <a:cubicBezTo>
                    <a:pt x="55880" y="2883811"/>
                    <a:pt x="0" y="2827931"/>
                    <a:pt x="0" y="2759351"/>
                  </a:cubicBezTo>
                  <a:lnTo>
                    <a:pt x="0" y="124460"/>
                  </a:lnTo>
                  <a:cubicBezTo>
                    <a:pt x="0" y="55880"/>
                    <a:pt x="55880" y="0"/>
                    <a:pt x="124460" y="0"/>
                  </a:cubicBezTo>
                  <a:lnTo>
                    <a:pt x="2896664" y="0"/>
                  </a:lnTo>
                  <a:cubicBezTo>
                    <a:pt x="2965243" y="0"/>
                    <a:pt x="3021123" y="55880"/>
                    <a:pt x="3021123" y="124460"/>
                  </a:cubicBezTo>
                  <a:lnTo>
                    <a:pt x="3021123" y="2759351"/>
                  </a:lnTo>
                  <a:cubicBezTo>
                    <a:pt x="3021123" y="2827931"/>
                    <a:pt x="2965243" y="2883811"/>
                    <a:pt x="2896664" y="2883811"/>
                  </a:cubicBezTo>
                  <a:close/>
                </a:path>
              </a:pathLst>
            </a:custGeom>
            <a:solidFill>
              <a:srgbClr val="FFDE59"/>
            </a:solidFill>
          </p:spPr>
        </p:sp>
      </p:grpSp>
      <p:grpSp>
        <p:nvGrpSpPr>
          <p:cNvPr id="14" name="Group 14"/>
          <p:cNvGrpSpPr/>
          <p:nvPr/>
        </p:nvGrpSpPr>
        <p:grpSpPr>
          <a:xfrm>
            <a:off x="7623242" y="6251706"/>
            <a:ext cx="2669326" cy="2520483"/>
            <a:chOff x="0" y="0"/>
            <a:chExt cx="3054110" cy="2883811"/>
          </a:xfrm>
        </p:grpSpPr>
        <p:sp>
          <p:nvSpPr>
            <p:cNvPr id="15" name="Freeform 15"/>
            <p:cNvSpPr/>
            <p:nvPr/>
          </p:nvSpPr>
          <p:spPr>
            <a:xfrm>
              <a:off x="0" y="0"/>
              <a:ext cx="3054110" cy="2883811"/>
            </a:xfrm>
            <a:custGeom>
              <a:avLst/>
              <a:gdLst/>
              <a:ahLst/>
              <a:cxnLst/>
              <a:rect l="l" t="t" r="r" b="b"/>
              <a:pathLst>
                <a:path w="3054110" h="2883811">
                  <a:moveTo>
                    <a:pt x="2929650" y="2883811"/>
                  </a:moveTo>
                  <a:lnTo>
                    <a:pt x="124460" y="2883811"/>
                  </a:lnTo>
                  <a:cubicBezTo>
                    <a:pt x="55880" y="2883811"/>
                    <a:pt x="0" y="2827931"/>
                    <a:pt x="0" y="2759351"/>
                  </a:cubicBezTo>
                  <a:lnTo>
                    <a:pt x="0" y="124460"/>
                  </a:lnTo>
                  <a:cubicBezTo>
                    <a:pt x="0" y="55880"/>
                    <a:pt x="55880" y="0"/>
                    <a:pt x="124460" y="0"/>
                  </a:cubicBezTo>
                  <a:lnTo>
                    <a:pt x="2929651" y="0"/>
                  </a:lnTo>
                  <a:cubicBezTo>
                    <a:pt x="2998231" y="0"/>
                    <a:pt x="3054110" y="55880"/>
                    <a:pt x="3054110" y="124460"/>
                  </a:cubicBezTo>
                  <a:lnTo>
                    <a:pt x="3054110" y="2759351"/>
                  </a:lnTo>
                  <a:cubicBezTo>
                    <a:pt x="3054110" y="2827931"/>
                    <a:pt x="2998231" y="2883811"/>
                    <a:pt x="2929651" y="2883811"/>
                  </a:cubicBezTo>
                  <a:close/>
                </a:path>
              </a:pathLst>
            </a:custGeom>
            <a:solidFill>
              <a:srgbClr val="FFDE59"/>
            </a:solidFill>
          </p:spPr>
        </p:sp>
      </p:grpSp>
      <p:grpSp>
        <p:nvGrpSpPr>
          <p:cNvPr id="16" name="Group 16"/>
          <p:cNvGrpSpPr/>
          <p:nvPr/>
        </p:nvGrpSpPr>
        <p:grpSpPr>
          <a:xfrm>
            <a:off x="782403" y="3021423"/>
            <a:ext cx="2584917" cy="2521897"/>
            <a:chOff x="0" y="0"/>
            <a:chExt cx="3525957" cy="3439996"/>
          </a:xfrm>
        </p:grpSpPr>
        <p:sp>
          <p:nvSpPr>
            <p:cNvPr id="17" name="Freeform 17"/>
            <p:cNvSpPr/>
            <p:nvPr/>
          </p:nvSpPr>
          <p:spPr>
            <a:xfrm>
              <a:off x="0" y="0"/>
              <a:ext cx="3525957" cy="3439996"/>
            </a:xfrm>
            <a:custGeom>
              <a:avLst/>
              <a:gdLst/>
              <a:ahLst/>
              <a:cxnLst/>
              <a:rect l="l" t="t" r="r" b="b"/>
              <a:pathLst>
                <a:path w="3525957" h="3439996">
                  <a:moveTo>
                    <a:pt x="3401497" y="3439995"/>
                  </a:moveTo>
                  <a:lnTo>
                    <a:pt x="124460" y="3439995"/>
                  </a:lnTo>
                  <a:cubicBezTo>
                    <a:pt x="55880" y="3439995"/>
                    <a:pt x="0" y="3384116"/>
                    <a:pt x="0" y="3315536"/>
                  </a:cubicBezTo>
                  <a:lnTo>
                    <a:pt x="0" y="124460"/>
                  </a:lnTo>
                  <a:cubicBezTo>
                    <a:pt x="0" y="55880"/>
                    <a:pt x="55880" y="0"/>
                    <a:pt x="124460" y="0"/>
                  </a:cubicBezTo>
                  <a:lnTo>
                    <a:pt x="3401497" y="0"/>
                  </a:lnTo>
                  <a:cubicBezTo>
                    <a:pt x="3470077" y="0"/>
                    <a:pt x="3525957" y="55880"/>
                    <a:pt x="3525957" y="124460"/>
                  </a:cubicBezTo>
                  <a:lnTo>
                    <a:pt x="3525957" y="3315536"/>
                  </a:lnTo>
                  <a:cubicBezTo>
                    <a:pt x="3525957" y="3384116"/>
                    <a:pt x="3470077" y="3439996"/>
                    <a:pt x="3401497" y="3439996"/>
                  </a:cubicBezTo>
                  <a:close/>
                </a:path>
              </a:pathLst>
            </a:custGeom>
            <a:solidFill>
              <a:srgbClr val="FFDE59"/>
            </a:solidFill>
          </p:spPr>
        </p:sp>
      </p:grpSp>
      <p:grpSp>
        <p:nvGrpSpPr>
          <p:cNvPr id="18" name="Group 18"/>
          <p:cNvGrpSpPr/>
          <p:nvPr/>
        </p:nvGrpSpPr>
        <p:grpSpPr>
          <a:xfrm>
            <a:off x="4232658" y="3021423"/>
            <a:ext cx="2584917" cy="2521897"/>
            <a:chOff x="0" y="0"/>
            <a:chExt cx="3525957" cy="3439996"/>
          </a:xfrm>
        </p:grpSpPr>
        <p:sp>
          <p:nvSpPr>
            <p:cNvPr id="19" name="Freeform 19"/>
            <p:cNvSpPr/>
            <p:nvPr/>
          </p:nvSpPr>
          <p:spPr>
            <a:xfrm>
              <a:off x="0" y="0"/>
              <a:ext cx="3525957" cy="3439996"/>
            </a:xfrm>
            <a:custGeom>
              <a:avLst/>
              <a:gdLst/>
              <a:ahLst/>
              <a:cxnLst/>
              <a:rect l="l" t="t" r="r" b="b"/>
              <a:pathLst>
                <a:path w="3525957" h="3439996">
                  <a:moveTo>
                    <a:pt x="3401497" y="3439995"/>
                  </a:moveTo>
                  <a:lnTo>
                    <a:pt x="124460" y="3439995"/>
                  </a:lnTo>
                  <a:cubicBezTo>
                    <a:pt x="55880" y="3439995"/>
                    <a:pt x="0" y="3384116"/>
                    <a:pt x="0" y="3315536"/>
                  </a:cubicBezTo>
                  <a:lnTo>
                    <a:pt x="0" y="124460"/>
                  </a:lnTo>
                  <a:cubicBezTo>
                    <a:pt x="0" y="55880"/>
                    <a:pt x="55880" y="0"/>
                    <a:pt x="124460" y="0"/>
                  </a:cubicBezTo>
                  <a:lnTo>
                    <a:pt x="3401497" y="0"/>
                  </a:lnTo>
                  <a:cubicBezTo>
                    <a:pt x="3470077" y="0"/>
                    <a:pt x="3525957" y="55880"/>
                    <a:pt x="3525957" y="124460"/>
                  </a:cubicBezTo>
                  <a:lnTo>
                    <a:pt x="3525957" y="3315536"/>
                  </a:lnTo>
                  <a:cubicBezTo>
                    <a:pt x="3525957" y="3384116"/>
                    <a:pt x="3470077" y="3439996"/>
                    <a:pt x="3401497" y="3439996"/>
                  </a:cubicBezTo>
                  <a:close/>
                </a:path>
              </a:pathLst>
            </a:custGeom>
            <a:solidFill>
              <a:srgbClr val="FFDE59"/>
            </a:solidFill>
          </p:spPr>
        </p:sp>
      </p:grpSp>
      <p:sp>
        <p:nvSpPr>
          <p:cNvPr id="20" name="Freeform 20"/>
          <p:cNvSpPr/>
          <p:nvPr/>
        </p:nvSpPr>
        <p:spPr>
          <a:xfrm>
            <a:off x="10636416" y="906976"/>
            <a:ext cx="6729231" cy="4878692"/>
          </a:xfrm>
          <a:custGeom>
            <a:avLst/>
            <a:gdLst/>
            <a:ahLst/>
            <a:cxnLst/>
            <a:rect l="l" t="t" r="r" b="b"/>
            <a:pathLst>
              <a:path w="6729231" h="4878692">
                <a:moveTo>
                  <a:pt x="0" y="0"/>
                </a:moveTo>
                <a:lnTo>
                  <a:pt x="6729231" y="0"/>
                </a:lnTo>
                <a:lnTo>
                  <a:pt x="6729231" y="4878693"/>
                </a:lnTo>
                <a:lnTo>
                  <a:pt x="0" y="487869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1" name="TextBox 21"/>
          <p:cNvSpPr txBox="1"/>
          <p:nvPr/>
        </p:nvSpPr>
        <p:spPr>
          <a:xfrm>
            <a:off x="7768759" y="3685011"/>
            <a:ext cx="2416098" cy="1180465"/>
          </a:xfrm>
          <a:prstGeom prst="rect">
            <a:avLst/>
          </a:prstGeom>
        </p:spPr>
        <p:txBody>
          <a:bodyPr lIns="0" tIns="0" rIns="0" bIns="0" rtlCol="0" anchor="t">
            <a:spAutoFit/>
          </a:bodyPr>
          <a:lstStyle/>
          <a:p>
            <a:pPr algn="ctr">
              <a:lnSpc>
                <a:spcPts val="4759"/>
              </a:lnSpc>
            </a:pPr>
            <a:r>
              <a:rPr lang="en-US" sz="3399">
                <a:solidFill>
                  <a:srgbClr val="000000"/>
                </a:solidFill>
                <a:latin typeface="Canva Sans 1 Bold"/>
              </a:rPr>
              <a:t>The LGBT Center </a:t>
            </a:r>
          </a:p>
        </p:txBody>
      </p:sp>
      <p:sp>
        <p:nvSpPr>
          <p:cNvPr id="22" name="TextBox 22"/>
          <p:cNvSpPr txBox="1"/>
          <p:nvPr/>
        </p:nvSpPr>
        <p:spPr>
          <a:xfrm>
            <a:off x="4044345" y="6588340"/>
            <a:ext cx="3081725" cy="1780540"/>
          </a:xfrm>
          <a:prstGeom prst="rect">
            <a:avLst/>
          </a:prstGeom>
        </p:spPr>
        <p:txBody>
          <a:bodyPr lIns="0" tIns="0" rIns="0" bIns="0" rtlCol="0" anchor="t">
            <a:spAutoFit/>
          </a:bodyPr>
          <a:lstStyle/>
          <a:p>
            <a:pPr algn="ctr">
              <a:lnSpc>
                <a:spcPts val="4759"/>
              </a:lnSpc>
            </a:pPr>
            <a:r>
              <a:rPr lang="en-US" sz="3399">
                <a:solidFill>
                  <a:srgbClr val="000000"/>
                </a:solidFill>
                <a:latin typeface="Canva Sans 1 Bold"/>
              </a:rPr>
              <a:t>South Bay Community Services</a:t>
            </a:r>
          </a:p>
        </p:txBody>
      </p:sp>
      <p:sp>
        <p:nvSpPr>
          <p:cNvPr id="23" name="TextBox 23"/>
          <p:cNvSpPr txBox="1"/>
          <p:nvPr/>
        </p:nvSpPr>
        <p:spPr>
          <a:xfrm>
            <a:off x="533999" y="6888377"/>
            <a:ext cx="3081725" cy="1180465"/>
          </a:xfrm>
          <a:prstGeom prst="rect">
            <a:avLst/>
          </a:prstGeom>
        </p:spPr>
        <p:txBody>
          <a:bodyPr lIns="0" tIns="0" rIns="0" bIns="0" rtlCol="0" anchor="t">
            <a:spAutoFit/>
          </a:bodyPr>
          <a:lstStyle/>
          <a:p>
            <a:pPr algn="ctr">
              <a:lnSpc>
                <a:spcPts val="4759"/>
              </a:lnSpc>
            </a:pPr>
            <a:r>
              <a:rPr lang="en-US" sz="3399">
                <a:solidFill>
                  <a:srgbClr val="000000"/>
                </a:solidFill>
                <a:latin typeface="Canva Sans 1 Bold"/>
              </a:rPr>
              <a:t>YMCA TAY Youth</a:t>
            </a:r>
          </a:p>
        </p:txBody>
      </p:sp>
      <p:sp>
        <p:nvSpPr>
          <p:cNvPr id="24" name="TextBox 24"/>
          <p:cNvSpPr txBox="1"/>
          <p:nvPr/>
        </p:nvSpPr>
        <p:spPr>
          <a:xfrm>
            <a:off x="7430491" y="6888377"/>
            <a:ext cx="3081725" cy="1180465"/>
          </a:xfrm>
          <a:prstGeom prst="rect">
            <a:avLst/>
          </a:prstGeom>
        </p:spPr>
        <p:txBody>
          <a:bodyPr lIns="0" tIns="0" rIns="0" bIns="0" rtlCol="0" anchor="t">
            <a:spAutoFit/>
          </a:bodyPr>
          <a:lstStyle/>
          <a:p>
            <a:pPr algn="ctr">
              <a:lnSpc>
                <a:spcPts val="4759"/>
              </a:lnSpc>
            </a:pPr>
            <a:r>
              <a:rPr lang="en-US" sz="3399">
                <a:solidFill>
                  <a:srgbClr val="000000"/>
                </a:solidFill>
                <a:latin typeface="Canva Sans 1 Bold"/>
              </a:rPr>
              <a:t>211 </a:t>
            </a:r>
          </a:p>
          <a:p>
            <a:pPr algn="ctr">
              <a:lnSpc>
                <a:spcPts val="4759"/>
              </a:lnSpc>
            </a:pPr>
            <a:r>
              <a:rPr lang="en-US" sz="3399">
                <a:solidFill>
                  <a:srgbClr val="000000"/>
                </a:solidFill>
                <a:latin typeface="Canva Sans 1 Bold"/>
              </a:rPr>
              <a:t>San Diego</a:t>
            </a:r>
          </a:p>
        </p:txBody>
      </p:sp>
      <p:sp>
        <p:nvSpPr>
          <p:cNvPr id="25" name="TextBox 25"/>
          <p:cNvSpPr txBox="1"/>
          <p:nvPr/>
        </p:nvSpPr>
        <p:spPr>
          <a:xfrm>
            <a:off x="1028700" y="169042"/>
            <a:ext cx="5844453" cy="2524986"/>
          </a:xfrm>
          <a:prstGeom prst="rect">
            <a:avLst/>
          </a:prstGeom>
        </p:spPr>
        <p:txBody>
          <a:bodyPr lIns="0" tIns="0" rIns="0" bIns="0" rtlCol="0" anchor="t">
            <a:spAutoFit/>
          </a:bodyPr>
          <a:lstStyle/>
          <a:p>
            <a:pPr algn="ctr">
              <a:lnSpc>
                <a:spcPts val="10185"/>
              </a:lnSpc>
            </a:pPr>
            <a:r>
              <a:rPr lang="en-US" sz="7275">
                <a:solidFill>
                  <a:srgbClr val="FADB5E"/>
                </a:solidFill>
                <a:latin typeface="Canva Sans 1 Bold"/>
              </a:rPr>
              <a:t>Housing Partnerships</a:t>
            </a:r>
          </a:p>
        </p:txBody>
      </p:sp>
      <p:sp>
        <p:nvSpPr>
          <p:cNvPr id="26" name="TextBox 26"/>
          <p:cNvSpPr txBox="1"/>
          <p:nvPr/>
        </p:nvSpPr>
        <p:spPr>
          <a:xfrm>
            <a:off x="533999" y="3358764"/>
            <a:ext cx="3081725" cy="1780540"/>
          </a:xfrm>
          <a:prstGeom prst="rect">
            <a:avLst/>
          </a:prstGeom>
        </p:spPr>
        <p:txBody>
          <a:bodyPr lIns="0" tIns="0" rIns="0" bIns="0" rtlCol="0" anchor="t">
            <a:spAutoFit/>
          </a:bodyPr>
          <a:lstStyle/>
          <a:p>
            <a:pPr algn="ctr">
              <a:lnSpc>
                <a:spcPts val="4759"/>
              </a:lnSpc>
            </a:pPr>
            <a:r>
              <a:rPr lang="en-US" sz="3399">
                <a:solidFill>
                  <a:srgbClr val="000000"/>
                </a:solidFill>
                <a:latin typeface="Canva Sans 1 Bold"/>
              </a:rPr>
              <a:t>Youth Assistance Coalition</a:t>
            </a:r>
          </a:p>
        </p:txBody>
      </p:sp>
      <p:sp>
        <p:nvSpPr>
          <p:cNvPr id="27" name="TextBox 27"/>
          <p:cNvSpPr txBox="1"/>
          <p:nvPr/>
        </p:nvSpPr>
        <p:spPr>
          <a:xfrm>
            <a:off x="4330786" y="3384974"/>
            <a:ext cx="2508842" cy="1780540"/>
          </a:xfrm>
          <a:prstGeom prst="rect">
            <a:avLst/>
          </a:prstGeom>
        </p:spPr>
        <p:txBody>
          <a:bodyPr lIns="0" tIns="0" rIns="0" bIns="0" rtlCol="0" anchor="t">
            <a:spAutoFit/>
          </a:bodyPr>
          <a:lstStyle/>
          <a:p>
            <a:pPr algn="ctr">
              <a:lnSpc>
                <a:spcPts val="4759"/>
              </a:lnSpc>
            </a:pPr>
            <a:r>
              <a:rPr lang="en-US" sz="3399">
                <a:solidFill>
                  <a:srgbClr val="000000"/>
                </a:solidFill>
                <a:latin typeface="Canva Sans 1 Bold"/>
              </a:rPr>
              <a:t>Urban Street Angels</a:t>
            </a:r>
          </a:p>
        </p:txBody>
      </p:sp>
      <p:grpSp>
        <p:nvGrpSpPr>
          <p:cNvPr id="28" name="Group 28"/>
          <p:cNvGrpSpPr/>
          <p:nvPr/>
        </p:nvGrpSpPr>
        <p:grpSpPr>
          <a:xfrm>
            <a:off x="11007516" y="6251706"/>
            <a:ext cx="2584917" cy="2520483"/>
            <a:chOff x="0" y="0"/>
            <a:chExt cx="2957534" cy="2883811"/>
          </a:xfrm>
        </p:grpSpPr>
        <p:sp>
          <p:nvSpPr>
            <p:cNvPr id="29" name="Freeform 29"/>
            <p:cNvSpPr/>
            <p:nvPr/>
          </p:nvSpPr>
          <p:spPr>
            <a:xfrm>
              <a:off x="0" y="0"/>
              <a:ext cx="2957534" cy="2883811"/>
            </a:xfrm>
            <a:custGeom>
              <a:avLst/>
              <a:gdLst/>
              <a:ahLst/>
              <a:cxnLst/>
              <a:rect l="l" t="t" r="r" b="b"/>
              <a:pathLst>
                <a:path w="2957534" h="2883811">
                  <a:moveTo>
                    <a:pt x="2833073" y="2883811"/>
                  </a:moveTo>
                  <a:lnTo>
                    <a:pt x="124460" y="2883811"/>
                  </a:lnTo>
                  <a:cubicBezTo>
                    <a:pt x="55880" y="2883811"/>
                    <a:pt x="0" y="2827931"/>
                    <a:pt x="0" y="2759351"/>
                  </a:cubicBezTo>
                  <a:lnTo>
                    <a:pt x="0" y="124460"/>
                  </a:lnTo>
                  <a:cubicBezTo>
                    <a:pt x="0" y="55880"/>
                    <a:pt x="55880" y="0"/>
                    <a:pt x="124460" y="0"/>
                  </a:cubicBezTo>
                  <a:lnTo>
                    <a:pt x="2833074" y="0"/>
                  </a:lnTo>
                  <a:cubicBezTo>
                    <a:pt x="2901654" y="0"/>
                    <a:pt x="2957534" y="55880"/>
                    <a:pt x="2957534" y="124460"/>
                  </a:cubicBezTo>
                  <a:lnTo>
                    <a:pt x="2957534" y="2759351"/>
                  </a:lnTo>
                  <a:cubicBezTo>
                    <a:pt x="2957534" y="2827931"/>
                    <a:pt x="2901654" y="2883811"/>
                    <a:pt x="2833074" y="2883811"/>
                  </a:cubicBezTo>
                  <a:close/>
                </a:path>
              </a:pathLst>
            </a:custGeom>
            <a:solidFill>
              <a:srgbClr val="FFDE59"/>
            </a:solidFill>
          </p:spPr>
        </p:sp>
      </p:grpSp>
      <p:grpSp>
        <p:nvGrpSpPr>
          <p:cNvPr id="30" name="Group 30"/>
          <p:cNvGrpSpPr/>
          <p:nvPr/>
        </p:nvGrpSpPr>
        <p:grpSpPr>
          <a:xfrm>
            <a:off x="14262108" y="6251706"/>
            <a:ext cx="2584917" cy="2520483"/>
            <a:chOff x="0" y="0"/>
            <a:chExt cx="2957534" cy="2883811"/>
          </a:xfrm>
        </p:grpSpPr>
        <p:sp>
          <p:nvSpPr>
            <p:cNvPr id="31" name="Freeform 31"/>
            <p:cNvSpPr/>
            <p:nvPr/>
          </p:nvSpPr>
          <p:spPr>
            <a:xfrm>
              <a:off x="0" y="0"/>
              <a:ext cx="2957534" cy="2883811"/>
            </a:xfrm>
            <a:custGeom>
              <a:avLst/>
              <a:gdLst/>
              <a:ahLst/>
              <a:cxnLst/>
              <a:rect l="l" t="t" r="r" b="b"/>
              <a:pathLst>
                <a:path w="2957534" h="2883811">
                  <a:moveTo>
                    <a:pt x="2833073" y="2883811"/>
                  </a:moveTo>
                  <a:lnTo>
                    <a:pt x="124460" y="2883811"/>
                  </a:lnTo>
                  <a:cubicBezTo>
                    <a:pt x="55880" y="2883811"/>
                    <a:pt x="0" y="2827931"/>
                    <a:pt x="0" y="2759351"/>
                  </a:cubicBezTo>
                  <a:lnTo>
                    <a:pt x="0" y="124460"/>
                  </a:lnTo>
                  <a:cubicBezTo>
                    <a:pt x="0" y="55880"/>
                    <a:pt x="55880" y="0"/>
                    <a:pt x="124460" y="0"/>
                  </a:cubicBezTo>
                  <a:lnTo>
                    <a:pt x="2833074" y="0"/>
                  </a:lnTo>
                  <a:cubicBezTo>
                    <a:pt x="2901654" y="0"/>
                    <a:pt x="2957534" y="55880"/>
                    <a:pt x="2957534" y="124460"/>
                  </a:cubicBezTo>
                  <a:lnTo>
                    <a:pt x="2957534" y="2759351"/>
                  </a:lnTo>
                  <a:cubicBezTo>
                    <a:pt x="2957534" y="2827931"/>
                    <a:pt x="2901654" y="2883811"/>
                    <a:pt x="2833074" y="2883811"/>
                  </a:cubicBezTo>
                  <a:close/>
                </a:path>
              </a:pathLst>
            </a:custGeom>
            <a:solidFill>
              <a:srgbClr val="FFDE59"/>
            </a:solidFill>
          </p:spPr>
        </p:sp>
      </p:grpSp>
      <p:sp>
        <p:nvSpPr>
          <p:cNvPr id="32" name="TextBox 32"/>
          <p:cNvSpPr txBox="1"/>
          <p:nvPr/>
        </p:nvSpPr>
        <p:spPr>
          <a:xfrm>
            <a:off x="14278232" y="6888377"/>
            <a:ext cx="2571750" cy="1180465"/>
          </a:xfrm>
          <a:prstGeom prst="rect">
            <a:avLst/>
          </a:prstGeom>
        </p:spPr>
        <p:txBody>
          <a:bodyPr lIns="0" tIns="0" rIns="0" bIns="0" rtlCol="0" anchor="t">
            <a:spAutoFit/>
          </a:bodyPr>
          <a:lstStyle/>
          <a:p>
            <a:pPr algn="ctr">
              <a:lnSpc>
                <a:spcPts val="4759"/>
              </a:lnSpc>
            </a:pPr>
            <a:r>
              <a:rPr lang="en-US" sz="3399">
                <a:solidFill>
                  <a:srgbClr val="000000"/>
                </a:solidFill>
                <a:latin typeface="Canva Sans 1 Bold"/>
              </a:rPr>
              <a:t>Off Campus </a:t>
            </a:r>
          </a:p>
          <a:p>
            <a:pPr algn="ctr">
              <a:lnSpc>
                <a:spcPts val="4759"/>
              </a:lnSpc>
              <a:spcBef>
                <a:spcPct val="0"/>
              </a:spcBef>
            </a:pPr>
            <a:r>
              <a:rPr lang="en-US" sz="3399">
                <a:solidFill>
                  <a:srgbClr val="000000"/>
                </a:solidFill>
                <a:latin typeface="Canva Sans 1 Bold"/>
              </a:rPr>
              <a:t>Housing</a:t>
            </a:r>
          </a:p>
        </p:txBody>
      </p:sp>
      <p:sp>
        <p:nvSpPr>
          <p:cNvPr id="33" name="TextBox 33"/>
          <p:cNvSpPr txBox="1"/>
          <p:nvPr/>
        </p:nvSpPr>
        <p:spPr>
          <a:xfrm>
            <a:off x="11074191" y="6975793"/>
            <a:ext cx="2518242" cy="505580"/>
          </a:xfrm>
          <a:prstGeom prst="rect">
            <a:avLst/>
          </a:prstGeom>
        </p:spPr>
        <p:txBody>
          <a:bodyPr lIns="0" tIns="0" rIns="0" bIns="0" rtlCol="0" anchor="t">
            <a:spAutoFit/>
          </a:bodyPr>
          <a:lstStyle/>
          <a:p>
            <a:pPr algn="ctr">
              <a:lnSpc>
                <a:spcPts val="4158"/>
              </a:lnSpc>
              <a:spcBef>
                <a:spcPct val="0"/>
              </a:spcBef>
            </a:pPr>
            <a:r>
              <a:rPr lang="en-US" sz="2970">
                <a:solidFill>
                  <a:srgbClr val="000000"/>
                </a:solidFill>
                <a:latin typeface="Canva Sans 1 Bold"/>
              </a:rPr>
              <a:t>Roomchazers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4AAD"/>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99AAF5D-8725-4E08-90CF-E89A0F6660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10233" y="5765851"/>
            <a:ext cx="4462629" cy="4462629"/>
          </a:xfrm>
          <a:prstGeom prst="rect">
            <a:avLst/>
          </a:prstGeom>
        </p:spPr>
      </p:pic>
      <p:sp>
        <p:nvSpPr>
          <p:cNvPr id="2" name="TextBox 2"/>
          <p:cNvSpPr txBox="1"/>
          <p:nvPr/>
        </p:nvSpPr>
        <p:spPr>
          <a:xfrm>
            <a:off x="1447800" y="213360"/>
            <a:ext cx="14249400" cy="1566544"/>
          </a:xfrm>
          <a:prstGeom prst="rect">
            <a:avLst/>
          </a:prstGeom>
        </p:spPr>
        <p:txBody>
          <a:bodyPr wrap="square" lIns="0" tIns="0" rIns="0" bIns="0" rtlCol="0" anchor="t">
            <a:spAutoFit/>
          </a:bodyPr>
          <a:lstStyle/>
          <a:p>
            <a:pPr algn="ctr">
              <a:lnSpc>
                <a:spcPts val="12880"/>
              </a:lnSpc>
            </a:pPr>
            <a:r>
              <a:rPr lang="en-US" sz="9200" dirty="0">
                <a:solidFill>
                  <a:srgbClr val="FFFFFF"/>
                </a:solidFill>
                <a:latin typeface="Canva Sans 2 Bold"/>
              </a:rPr>
              <a:t>Family U Work</a:t>
            </a:r>
          </a:p>
        </p:txBody>
      </p:sp>
      <p:sp>
        <p:nvSpPr>
          <p:cNvPr id="3" name="Rectangle 2">
            <a:extLst>
              <a:ext uri="{FF2B5EF4-FFF2-40B4-BE49-F238E27FC236}">
                <a16:creationId xmlns:a16="http://schemas.microsoft.com/office/drawing/2014/main" id="{1D220149-0FEC-42EC-8D77-8498AB0F81DC}"/>
              </a:ext>
            </a:extLst>
          </p:cNvPr>
          <p:cNvSpPr/>
          <p:nvPr/>
        </p:nvSpPr>
        <p:spPr>
          <a:xfrm>
            <a:off x="4343258" y="1619138"/>
            <a:ext cx="9448800" cy="3822200"/>
          </a:xfrm>
          <a:prstGeom prst="rect">
            <a:avLst/>
          </a:prstGeom>
        </p:spPr>
        <p:txBody>
          <a:bodyPr wrap="square">
            <a:spAutoFit/>
          </a:bodyPr>
          <a:lstStyle/>
          <a:p>
            <a:pPr marL="761067" lvl="1" indent="-380533">
              <a:lnSpc>
                <a:spcPts val="4935"/>
              </a:lnSpc>
              <a:buFont typeface="Arial"/>
              <a:buChar char="•"/>
            </a:pPr>
            <a:r>
              <a:rPr lang="en-US" sz="3525" dirty="0">
                <a:solidFill>
                  <a:srgbClr val="FADB5E"/>
                </a:solidFill>
                <a:latin typeface="Canva Sans 1 Bold"/>
              </a:rPr>
              <a:t>Family U  2 year Cohort </a:t>
            </a:r>
          </a:p>
          <a:p>
            <a:pPr marL="1218267" lvl="2" indent="-380533">
              <a:lnSpc>
                <a:spcPts val="4935"/>
              </a:lnSpc>
              <a:buFont typeface="Arial"/>
              <a:buChar char="•"/>
            </a:pPr>
            <a:r>
              <a:rPr lang="en-US" sz="3525" dirty="0">
                <a:solidFill>
                  <a:srgbClr val="FADB5E"/>
                </a:solidFill>
                <a:latin typeface="Canva Sans 1 Bold"/>
              </a:rPr>
              <a:t>Data – Campus and </a:t>
            </a:r>
            <a:r>
              <a:rPr lang="en-US" sz="3525" dirty="0" err="1">
                <a:solidFill>
                  <a:srgbClr val="FADB5E"/>
                </a:solidFill>
                <a:latin typeface="Canva Sans 1 Bold"/>
              </a:rPr>
              <a:t>CCCApply</a:t>
            </a:r>
            <a:endParaRPr lang="en-US" sz="3525" dirty="0">
              <a:solidFill>
                <a:srgbClr val="FADB5E"/>
              </a:solidFill>
              <a:latin typeface="Canva Sans 1 Bold"/>
            </a:endParaRPr>
          </a:p>
          <a:p>
            <a:pPr marL="1218267" lvl="2" indent="-380533">
              <a:lnSpc>
                <a:spcPts val="4935"/>
              </a:lnSpc>
              <a:buFont typeface="Arial"/>
              <a:buChar char="•"/>
            </a:pPr>
            <a:r>
              <a:rPr lang="en-US" sz="3525" dirty="0">
                <a:solidFill>
                  <a:srgbClr val="FADB5E"/>
                </a:solidFill>
                <a:latin typeface="Canva Sans 1 Bold"/>
              </a:rPr>
              <a:t>Policy - Information</a:t>
            </a:r>
          </a:p>
          <a:p>
            <a:pPr marL="1218267" lvl="2" indent="-380533">
              <a:lnSpc>
                <a:spcPts val="4935"/>
              </a:lnSpc>
              <a:buFont typeface="Arial"/>
              <a:buChar char="•"/>
            </a:pPr>
            <a:r>
              <a:rPr lang="en-US" sz="3525" dirty="0">
                <a:solidFill>
                  <a:srgbClr val="FADB5E"/>
                </a:solidFill>
                <a:latin typeface="Canva Sans 1 Bold"/>
              </a:rPr>
              <a:t>People – Student Parent Fellow, Taskforce, Ally List</a:t>
            </a:r>
          </a:p>
          <a:p>
            <a:pPr marL="1218267" lvl="2" indent="-380533">
              <a:lnSpc>
                <a:spcPts val="4935"/>
              </a:lnSpc>
              <a:buFont typeface="Arial"/>
              <a:buChar char="•"/>
            </a:pPr>
            <a:r>
              <a:rPr lang="en-US" sz="3525" dirty="0">
                <a:solidFill>
                  <a:srgbClr val="FADB5E"/>
                </a:solidFill>
                <a:latin typeface="Canva Sans 1 Bold"/>
              </a:rPr>
              <a:t>Culture – Places and Spaces</a:t>
            </a:r>
          </a:p>
        </p:txBody>
      </p:sp>
      <p:pic>
        <p:nvPicPr>
          <p:cNvPr id="4" name="Picture 3">
            <a:extLst>
              <a:ext uri="{FF2B5EF4-FFF2-40B4-BE49-F238E27FC236}">
                <a16:creationId xmlns:a16="http://schemas.microsoft.com/office/drawing/2014/main" id="{3F31B422-B35F-4078-99B7-019C6BDF6635}"/>
              </a:ext>
            </a:extLst>
          </p:cNvPr>
          <p:cNvPicPr>
            <a:picLocks noChangeAspect="1"/>
          </p:cNvPicPr>
          <p:nvPr/>
        </p:nvPicPr>
        <p:blipFill>
          <a:blip r:embed="rId4"/>
          <a:stretch>
            <a:fillRect/>
          </a:stretch>
        </p:blipFill>
        <p:spPr>
          <a:xfrm>
            <a:off x="14020800" y="723900"/>
            <a:ext cx="3738446" cy="4114800"/>
          </a:xfrm>
          <a:prstGeom prst="rect">
            <a:avLst/>
          </a:prstGeom>
        </p:spPr>
      </p:pic>
      <p:pic>
        <p:nvPicPr>
          <p:cNvPr id="6" name="Picture 5">
            <a:extLst>
              <a:ext uri="{FF2B5EF4-FFF2-40B4-BE49-F238E27FC236}">
                <a16:creationId xmlns:a16="http://schemas.microsoft.com/office/drawing/2014/main" id="{6E0F1275-E758-4699-9EC1-FF22AA799C4B}"/>
              </a:ext>
            </a:extLst>
          </p:cNvPr>
          <p:cNvPicPr>
            <a:picLocks noChangeAspect="1"/>
          </p:cNvPicPr>
          <p:nvPr/>
        </p:nvPicPr>
        <p:blipFill>
          <a:blip r:embed="rId5"/>
          <a:stretch>
            <a:fillRect/>
          </a:stretch>
        </p:blipFill>
        <p:spPr>
          <a:xfrm>
            <a:off x="318435" y="1779904"/>
            <a:ext cx="4383038" cy="3310866"/>
          </a:xfrm>
          <a:prstGeom prst="rect">
            <a:avLst/>
          </a:prstGeom>
        </p:spPr>
      </p:pic>
      <p:pic>
        <p:nvPicPr>
          <p:cNvPr id="7" name="Picture 6">
            <a:extLst>
              <a:ext uri="{FF2B5EF4-FFF2-40B4-BE49-F238E27FC236}">
                <a16:creationId xmlns:a16="http://schemas.microsoft.com/office/drawing/2014/main" id="{224DA4D4-39BB-4B68-ADD0-F95958161171}"/>
              </a:ext>
            </a:extLst>
          </p:cNvPr>
          <p:cNvPicPr>
            <a:picLocks noChangeAspect="1"/>
          </p:cNvPicPr>
          <p:nvPr/>
        </p:nvPicPr>
        <p:blipFill>
          <a:blip r:embed="rId6"/>
          <a:stretch>
            <a:fillRect/>
          </a:stretch>
        </p:blipFill>
        <p:spPr>
          <a:xfrm>
            <a:off x="609600" y="6136868"/>
            <a:ext cx="7772400" cy="3750859"/>
          </a:xfrm>
          <a:prstGeom prst="rect">
            <a:avLst/>
          </a:prstGeom>
        </p:spPr>
      </p:pic>
      <p:pic>
        <p:nvPicPr>
          <p:cNvPr id="8" name="Picture 7">
            <a:extLst>
              <a:ext uri="{FF2B5EF4-FFF2-40B4-BE49-F238E27FC236}">
                <a16:creationId xmlns:a16="http://schemas.microsoft.com/office/drawing/2014/main" id="{F848988D-5415-4F87-B5EB-86CFA43CFB34}"/>
              </a:ext>
            </a:extLst>
          </p:cNvPr>
          <p:cNvPicPr>
            <a:picLocks noChangeAspect="1"/>
          </p:cNvPicPr>
          <p:nvPr/>
        </p:nvPicPr>
        <p:blipFill>
          <a:blip r:embed="rId7"/>
          <a:stretch>
            <a:fillRect/>
          </a:stretch>
        </p:blipFill>
        <p:spPr>
          <a:xfrm>
            <a:off x="13573067" y="6883420"/>
            <a:ext cx="4633912" cy="2864937"/>
          </a:xfrm>
          <a:prstGeom prst="rect">
            <a:avLst/>
          </a:prstGeom>
        </p:spPr>
      </p:pic>
      <p:pic>
        <p:nvPicPr>
          <p:cNvPr id="5" name="Picture 4">
            <a:extLst>
              <a:ext uri="{FF2B5EF4-FFF2-40B4-BE49-F238E27FC236}">
                <a16:creationId xmlns:a16="http://schemas.microsoft.com/office/drawing/2014/main" id="{E2DD8F20-5FD7-4584-8DCF-0C7319868347}"/>
              </a:ext>
            </a:extLst>
          </p:cNvPr>
          <p:cNvPicPr>
            <a:picLocks noChangeAspect="1"/>
          </p:cNvPicPr>
          <p:nvPr/>
        </p:nvPicPr>
        <p:blipFill>
          <a:blip r:embed="rId8"/>
          <a:stretch>
            <a:fillRect/>
          </a:stretch>
        </p:blipFill>
        <p:spPr>
          <a:xfrm>
            <a:off x="13458899" y="4731338"/>
            <a:ext cx="2285717" cy="2408366"/>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4AAD"/>
        </a:solidFill>
        <a:effectLst/>
      </p:bgPr>
    </p:bg>
    <p:spTree>
      <p:nvGrpSpPr>
        <p:cNvPr id="1" name=""/>
        <p:cNvGrpSpPr/>
        <p:nvPr/>
      </p:nvGrpSpPr>
      <p:grpSpPr>
        <a:xfrm>
          <a:off x="0" y="0"/>
          <a:ext cx="0" cy="0"/>
          <a:chOff x="0" y="0"/>
          <a:chExt cx="0" cy="0"/>
        </a:xfrm>
      </p:grpSpPr>
      <p:sp>
        <p:nvSpPr>
          <p:cNvPr id="2" name="TextBox 2"/>
          <p:cNvSpPr txBox="1"/>
          <p:nvPr/>
        </p:nvSpPr>
        <p:spPr>
          <a:xfrm>
            <a:off x="1644960" y="2919009"/>
            <a:ext cx="14998080" cy="6751272"/>
          </a:xfrm>
          <a:prstGeom prst="rect">
            <a:avLst/>
          </a:prstGeom>
        </p:spPr>
        <p:txBody>
          <a:bodyPr lIns="0" tIns="0" rIns="0" bIns="0" rtlCol="0" anchor="t">
            <a:spAutoFit/>
          </a:bodyPr>
          <a:lstStyle/>
          <a:p>
            <a:pPr>
              <a:lnSpc>
                <a:spcPts val="5263"/>
              </a:lnSpc>
            </a:pPr>
            <a:r>
              <a:rPr lang="en-US" sz="3759" dirty="0">
                <a:solidFill>
                  <a:srgbClr val="FADB5E"/>
                </a:solidFill>
                <a:latin typeface="Canva Sans 1 Bold"/>
              </a:rPr>
              <a:t>•Be informed of and promote campus. departments and events.</a:t>
            </a:r>
          </a:p>
          <a:p>
            <a:pPr>
              <a:lnSpc>
                <a:spcPts val="5263"/>
              </a:lnSpc>
            </a:pPr>
            <a:r>
              <a:rPr lang="en-US" sz="3759" dirty="0">
                <a:solidFill>
                  <a:srgbClr val="FADB5E"/>
                </a:solidFill>
                <a:latin typeface="Canva Sans 1 Bold"/>
              </a:rPr>
              <a:t>•Consider donating to The Stand.</a:t>
            </a:r>
          </a:p>
          <a:p>
            <a:pPr>
              <a:lnSpc>
                <a:spcPts val="5263"/>
              </a:lnSpc>
            </a:pPr>
            <a:r>
              <a:rPr lang="en-US" sz="3759" dirty="0">
                <a:solidFill>
                  <a:srgbClr val="FADB5E"/>
                </a:solidFill>
                <a:latin typeface="Canva Sans 1 Bold"/>
              </a:rPr>
              <a:t>•Participate in events.</a:t>
            </a:r>
          </a:p>
          <a:p>
            <a:pPr>
              <a:lnSpc>
                <a:spcPts val="5263"/>
              </a:lnSpc>
            </a:pPr>
            <a:r>
              <a:rPr lang="en-US" sz="3759" dirty="0">
                <a:solidFill>
                  <a:srgbClr val="FADB5E"/>
                </a:solidFill>
                <a:latin typeface="Canva Sans 1 Bold"/>
              </a:rPr>
              <a:t>•Refer Students to Basic Needs Department.</a:t>
            </a:r>
          </a:p>
          <a:p>
            <a:pPr>
              <a:lnSpc>
                <a:spcPts val="5263"/>
              </a:lnSpc>
            </a:pPr>
            <a:r>
              <a:rPr lang="en-US" sz="3759" dirty="0">
                <a:solidFill>
                  <a:srgbClr val="FADB5E"/>
                </a:solidFill>
                <a:latin typeface="Canva Sans 1 Bold"/>
              </a:rPr>
              <a:t>•Currently located in k106/k105</a:t>
            </a:r>
          </a:p>
          <a:p>
            <a:pPr>
              <a:lnSpc>
                <a:spcPts val="5263"/>
              </a:lnSpc>
            </a:pPr>
            <a:r>
              <a:rPr lang="en-US" sz="3759" dirty="0">
                <a:solidFill>
                  <a:srgbClr val="FADB5E"/>
                </a:solidFill>
                <a:latin typeface="Canva Sans 1 Bold"/>
              </a:rPr>
              <a:t>•Email: </a:t>
            </a:r>
            <a:r>
              <a:rPr lang="en-US" sz="3759" u="sng" dirty="0">
                <a:solidFill>
                  <a:schemeClr val="bg1"/>
                </a:solidFill>
                <a:latin typeface="Canva Sans 1 Bold"/>
                <a:hlinkClick r:id="rId2" tooltip="mailto:mesathestand@sdccd.edu">
                  <a:extLst>
                    <a:ext uri="{A12FA001-AC4F-418D-AE19-62706E023703}">
                      <ahyp:hlinkClr xmlns:ahyp="http://schemas.microsoft.com/office/drawing/2018/hyperlinkcolor" val="tx"/>
                    </a:ext>
                  </a:extLst>
                </a:hlinkClick>
              </a:rPr>
              <a:t>mesathestand@sdccd.edu</a:t>
            </a:r>
            <a:r>
              <a:rPr lang="en-US" sz="3759" dirty="0">
                <a:solidFill>
                  <a:schemeClr val="bg1"/>
                </a:solidFill>
                <a:latin typeface="Canva Sans 1 Bold"/>
              </a:rPr>
              <a:t> </a:t>
            </a:r>
          </a:p>
          <a:p>
            <a:pPr>
              <a:lnSpc>
                <a:spcPts val="5263"/>
              </a:lnSpc>
            </a:pPr>
            <a:r>
              <a:rPr lang="en-US" sz="3759" dirty="0">
                <a:solidFill>
                  <a:srgbClr val="FADB5E"/>
                </a:solidFill>
                <a:latin typeface="Canva Sans 1 Bold"/>
              </a:rPr>
              <a:t>•Call: (619)-388-5726</a:t>
            </a:r>
          </a:p>
          <a:p>
            <a:pPr algn="ctr">
              <a:lnSpc>
                <a:spcPts val="5263"/>
              </a:lnSpc>
            </a:pPr>
            <a:r>
              <a:rPr lang="en-US" sz="3759" dirty="0">
                <a:solidFill>
                  <a:srgbClr val="FADB5E"/>
                </a:solidFill>
                <a:latin typeface="Canva Sans 1 Bold"/>
              </a:rPr>
              <a:t>•Follow us on Twitter, Instagram, and </a:t>
            </a:r>
            <a:r>
              <a:rPr lang="en-US" sz="3759" dirty="0" err="1">
                <a:solidFill>
                  <a:srgbClr val="FADB5E"/>
                </a:solidFill>
                <a:latin typeface="Canva Sans 1 Bold"/>
              </a:rPr>
              <a:t>Tik</a:t>
            </a:r>
            <a:r>
              <a:rPr lang="en-US" sz="3759" dirty="0">
                <a:solidFill>
                  <a:srgbClr val="FADB5E"/>
                </a:solidFill>
                <a:latin typeface="Canva Sans 1 Bold"/>
              </a:rPr>
              <a:t> Tok: @</a:t>
            </a:r>
            <a:r>
              <a:rPr lang="en-US" sz="3759" dirty="0" err="1">
                <a:solidFill>
                  <a:srgbClr val="FADB5E"/>
                </a:solidFill>
                <a:latin typeface="Canva Sans 1 Bold"/>
              </a:rPr>
              <a:t>SDMesaTheStand</a:t>
            </a:r>
            <a:endParaRPr lang="en-US" sz="3759" dirty="0">
              <a:solidFill>
                <a:srgbClr val="FADB5E"/>
              </a:solidFill>
              <a:latin typeface="Canva Sans 1 Bold"/>
            </a:endParaRPr>
          </a:p>
          <a:p>
            <a:pPr algn="ctr">
              <a:lnSpc>
                <a:spcPts val="5263"/>
              </a:lnSpc>
              <a:spcBef>
                <a:spcPct val="0"/>
              </a:spcBef>
            </a:pPr>
            <a:endParaRPr lang="en-US" sz="3759" dirty="0">
              <a:solidFill>
                <a:srgbClr val="FADB5E"/>
              </a:solidFill>
              <a:latin typeface="Canva Sans 1 Bold"/>
            </a:endParaRPr>
          </a:p>
        </p:txBody>
      </p:sp>
      <p:sp>
        <p:nvSpPr>
          <p:cNvPr id="3" name="TextBox 3"/>
          <p:cNvSpPr txBox="1"/>
          <p:nvPr/>
        </p:nvSpPr>
        <p:spPr>
          <a:xfrm>
            <a:off x="4707964" y="412845"/>
            <a:ext cx="8872072" cy="1497432"/>
          </a:xfrm>
          <a:prstGeom prst="rect">
            <a:avLst/>
          </a:prstGeom>
        </p:spPr>
        <p:txBody>
          <a:bodyPr lIns="0" tIns="0" rIns="0" bIns="0" rtlCol="0" anchor="t">
            <a:spAutoFit/>
          </a:bodyPr>
          <a:lstStyle/>
          <a:p>
            <a:pPr algn="ctr">
              <a:lnSpc>
                <a:spcPts val="12241"/>
              </a:lnSpc>
            </a:pPr>
            <a:r>
              <a:rPr lang="en-US" sz="8744">
                <a:solidFill>
                  <a:srgbClr val="FADB5E"/>
                </a:solidFill>
                <a:latin typeface="Canva Sans 1 Bold"/>
              </a:rPr>
              <a:t>How Can I Help?</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4AAD"/>
        </a:solidFill>
        <a:effectLst/>
      </p:bgPr>
    </p:bg>
    <p:spTree>
      <p:nvGrpSpPr>
        <p:cNvPr id="1" name=""/>
        <p:cNvGrpSpPr/>
        <p:nvPr/>
      </p:nvGrpSpPr>
      <p:grpSpPr>
        <a:xfrm>
          <a:off x="0" y="0"/>
          <a:ext cx="0" cy="0"/>
          <a:chOff x="0" y="0"/>
          <a:chExt cx="0" cy="0"/>
        </a:xfrm>
      </p:grpSpPr>
      <p:sp>
        <p:nvSpPr>
          <p:cNvPr id="2" name="Freeform 2"/>
          <p:cNvSpPr/>
          <p:nvPr/>
        </p:nvSpPr>
        <p:spPr>
          <a:xfrm>
            <a:off x="7026450" y="2956745"/>
            <a:ext cx="4235101" cy="6528094"/>
          </a:xfrm>
          <a:custGeom>
            <a:avLst/>
            <a:gdLst/>
            <a:ahLst/>
            <a:cxnLst/>
            <a:rect l="l" t="t" r="r" b="b"/>
            <a:pathLst>
              <a:path w="4235101" h="6528094">
                <a:moveTo>
                  <a:pt x="0" y="0"/>
                </a:moveTo>
                <a:lnTo>
                  <a:pt x="4235100" y="0"/>
                </a:lnTo>
                <a:lnTo>
                  <a:pt x="4235100" y="6528094"/>
                </a:lnTo>
                <a:lnTo>
                  <a:pt x="0" y="65280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98346" y="5427628"/>
            <a:ext cx="4798497" cy="4798497"/>
            <a:chOff x="0" y="0"/>
            <a:chExt cx="812800" cy="812800"/>
          </a:xfrm>
        </p:grpSpPr>
        <p:sp>
          <p:nvSpPr>
            <p:cNvPr id="4" name="Freeform 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ADB5E"/>
            </a:solidFill>
          </p:spPr>
        </p:sp>
        <p:sp>
          <p:nvSpPr>
            <p:cNvPr id="5" name="TextBox 5"/>
            <p:cNvSpPr txBox="1"/>
            <p:nvPr/>
          </p:nvSpPr>
          <p:spPr>
            <a:xfrm>
              <a:off x="76200" y="19050"/>
              <a:ext cx="660400" cy="717550"/>
            </a:xfrm>
            <a:prstGeom prst="rect">
              <a:avLst/>
            </a:prstGeom>
          </p:spPr>
          <p:txBody>
            <a:bodyPr lIns="50800" tIns="50800" rIns="50800" bIns="50800" rtlCol="0" anchor="ctr"/>
            <a:lstStyle/>
            <a:p>
              <a:pPr algn="ctr">
                <a:lnSpc>
                  <a:spcPts val="3639"/>
                </a:lnSpc>
              </a:pPr>
              <a:endParaRPr/>
            </a:p>
          </p:txBody>
        </p:sp>
      </p:grpSp>
      <p:sp>
        <p:nvSpPr>
          <p:cNvPr id="6" name="Freeform 6"/>
          <p:cNvSpPr/>
          <p:nvPr/>
        </p:nvSpPr>
        <p:spPr>
          <a:xfrm>
            <a:off x="389744" y="6220792"/>
            <a:ext cx="4415701" cy="2862846"/>
          </a:xfrm>
          <a:custGeom>
            <a:avLst/>
            <a:gdLst/>
            <a:ahLst/>
            <a:cxnLst/>
            <a:rect l="l" t="t" r="r" b="b"/>
            <a:pathLst>
              <a:path w="4415701" h="2862846">
                <a:moveTo>
                  <a:pt x="0" y="0"/>
                </a:moveTo>
                <a:lnTo>
                  <a:pt x="4415701" y="0"/>
                </a:lnTo>
                <a:lnTo>
                  <a:pt x="4415701" y="2862846"/>
                </a:lnTo>
                <a:lnTo>
                  <a:pt x="0" y="2862846"/>
                </a:lnTo>
                <a:lnTo>
                  <a:pt x="0" y="0"/>
                </a:lnTo>
                <a:close/>
              </a:path>
            </a:pathLst>
          </a:custGeom>
          <a:blipFill>
            <a:blip r:embed="rId4"/>
            <a:stretch>
              <a:fillRect/>
            </a:stretch>
          </a:blipFill>
        </p:spPr>
      </p:sp>
      <p:sp>
        <p:nvSpPr>
          <p:cNvPr id="7" name="TextBox 7"/>
          <p:cNvSpPr txBox="1"/>
          <p:nvPr/>
        </p:nvSpPr>
        <p:spPr>
          <a:xfrm>
            <a:off x="5757862" y="371986"/>
            <a:ext cx="6772275" cy="1566544"/>
          </a:xfrm>
          <a:prstGeom prst="rect">
            <a:avLst/>
          </a:prstGeom>
        </p:spPr>
        <p:txBody>
          <a:bodyPr lIns="0" tIns="0" rIns="0" bIns="0" rtlCol="0" anchor="t">
            <a:spAutoFit/>
          </a:bodyPr>
          <a:lstStyle/>
          <a:p>
            <a:pPr algn="ctr">
              <a:lnSpc>
                <a:spcPts val="12880"/>
              </a:lnSpc>
            </a:pPr>
            <a:r>
              <a:rPr lang="en-US" sz="9200">
                <a:solidFill>
                  <a:srgbClr val="FADB5E"/>
                </a:solidFill>
                <a:latin typeface="Canva Sans 1 Bold"/>
              </a:rPr>
              <a:t>Questions...</a:t>
            </a:r>
          </a:p>
        </p:txBody>
      </p:sp>
    </p:spTree>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4AAD"/>
        </a:solidFill>
        <a:effectLst/>
      </p:bgPr>
    </p:bg>
    <p:spTree>
      <p:nvGrpSpPr>
        <p:cNvPr id="1" name=""/>
        <p:cNvGrpSpPr/>
        <p:nvPr/>
      </p:nvGrpSpPr>
      <p:grpSpPr>
        <a:xfrm>
          <a:off x="0" y="0"/>
          <a:ext cx="0" cy="0"/>
          <a:chOff x="0" y="0"/>
          <a:chExt cx="0" cy="0"/>
        </a:xfrm>
      </p:grpSpPr>
      <p:sp>
        <p:nvSpPr>
          <p:cNvPr id="2" name="Freeform 2"/>
          <p:cNvSpPr/>
          <p:nvPr/>
        </p:nvSpPr>
        <p:spPr>
          <a:xfrm>
            <a:off x="2989903" y="4942007"/>
            <a:ext cx="4025023" cy="4114800"/>
          </a:xfrm>
          <a:custGeom>
            <a:avLst/>
            <a:gdLst/>
            <a:ahLst/>
            <a:cxnLst/>
            <a:rect l="l" t="t" r="r" b="b"/>
            <a:pathLst>
              <a:path w="4025023" h="4114800">
                <a:moveTo>
                  <a:pt x="0" y="0"/>
                </a:moveTo>
                <a:lnTo>
                  <a:pt x="4025023" y="0"/>
                </a:lnTo>
                <a:lnTo>
                  <a:pt x="4025023"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9144000" y="689134"/>
            <a:ext cx="8389622" cy="9036534"/>
          </a:xfrm>
          <a:prstGeom prst="rect">
            <a:avLst/>
          </a:prstGeom>
        </p:spPr>
        <p:txBody>
          <a:bodyPr lIns="0" tIns="0" rIns="0" bIns="0" rtlCol="0" anchor="t">
            <a:spAutoFit/>
          </a:bodyPr>
          <a:lstStyle/>
          <a:p>
            <a:pPr marL="0" lvl="0" indent="0">
              <a:lnSpc>
                <a:spcPts val="3608"/>
              </a:lnSpc>
            </a:pPr>
            <a:r>
              <a:rPr lang="en-US" sz="2405">
                <a:solidFill>
                  <a:srgbClr val="FADB5E"/>
                </a:solidFill>
                <a:latin typeface="Canva Sans 1 Bold"/>
              </a:rPr>
              <a:t>Since 2015, San Diego Mesa College has dedicated resources (financial, personnel, and space) to addressing basic needs insecurity of our students. As a campus we are committed to creating conditions that matter.</a:t>
            </a:r>
          </a:p>
          <a:p>
            <a:pPr marL="0" lvl="0" indent="0">
              <a:lnSpc>
                <a:spcPts val="3608"/>
              </a:lnSpc>
            </a:pPr>
            <a:r>
              <a:rPr lang="en-US" sz="2405">
                <a:solidFill>
                  <a:srgbClr val="FADB5E"/>
                </a:solidFill>
                <a:latin typeface="Canva Sans 1 Bold"/>
              </a:rPr>
              <a:t>The belief being that our students will be more successful in their courses if they are not worrying about how to get textbooks, when they might be able to eat, where they might be able to get food, how they will fill their gas tank, get a bus pass, take a shower, or sleep safely at night.</a:t>
            </a:r>
          </a:p>
          <a:p>
            <a:pPr marL="0" lvl="0" indent="0">
              <a:lnSpc>
                <a:spcPts val="3608"/>
              </a:lnSpc>
            </a:pPr>
            <a:r>
              <a:rPr lang="en-US" sz="2405">
                <a:solidFill>
                  <a:srgbClr val="FADB5E"/>
                </a:solidFill>
                <a:latin typeface="Canva Sans 1 Bold"/>
              </a:rPr>
              <a:t>The Office of Student Success and Equity has led the way with intentionally addressing the fundamental right of students to have their basic needs met through a variety of programmatic planning, specifically with the creation of direct student support, a food pantry, a professional clothing closet and community partnerships. </a:t>
            </a:r>
          </a:p>
          <a:p>
            <a:pPr marL="0" lvl="0" indent="0">
              <a:lnSpc>
                <a:spcPts val="3608"/>
              </a:lnSpc>
            </a:pPr>
            <a:r>
              <a:rPr lang="en-US" sz="2405">
                <a:solidFill>
                  <a:srgbClr val="FADB5E"/>
                </a:solidFill>
                <a:latin typeface="Canva Sans 1 Bold"/>
              </a:rPr>
              <a:t>We are proud to have established The Stand Basic Needs Resource Center</a:t>
            </a:r>
          </a:p>
        </p:txBody>
      </p:sp>
      <p:sp>
        <p:nvSpPr>
          <p:cNvPr id="4" name="TextBox 4"/>
          <p:cNvSpPr txBox="1"/>
          <p:nvPr/>
        </p:nvSpPr>
        <p:spPr>
          <a:xfrm>
            <a:off x="2110421" y="2315527"/>
            <a:ext cx="5498182" cy="2400300"/>
          </a:xfrm>
          <a:prstGeom prst="rect">
            <a:avLst/>
          </a:prstGeom>
        </p:spPr>
        <p:txBody>
          <a:bodyPr lIns="0" tIns="0" rIns="0" bIns="0" rtlCol="0" anchor="t">
            <a:spAutoFit/>
          </a:bodyPr>
          <a:lstStyle/>
          <a:p>
            <a:pPr marL="0" lvl="0" indent="0">
              <a:lnSpc>
                <a:spcPts val="6370"/>
              </a:lnSpc>
              <a:spcBef>
                <a:spcPct val="0"/>
              </a:spcBef>
            </a:pPr>
            <a:r>
              <a:rPr lang="en-US" sz="5308">
                <a:solidFill>
                  <a:srgbClr val="FFFFFF"/>
                </a:solidFill>
                <a:latin typeface="Canva Sans 1 Bold"/>
              </a:rPr>
              <a:t>Basic Needs as a Fundamental Right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4AAD"/>
        </a:solidFill>
        <a:effectLst/>
      </p:bgPr>
    </p:bg>
    <p:spTree>
      <p:nvGrpSpPr>
        <p:cNvPr id="1" name=""/>
        <p:cNvGrpSpPr/>
        <p:nvPr/>
      </p:nvGrpSpPr>
      <p:grpSpPr>
        <a:xfrm>
          <a:off x="0" y="0"/>
          <a:ext cx="0" cy="0"/>
          <a:chOff x="0" y="0"/>
          <a:chExt cx="0" cy="0"/>
        </a:xfrm>
      </p:grpSpPr>
      <p:sp>
        <p:nvSpPr>
          <p:cNvPr id="2" name="Freeform 2"/>
          <p:cNvSpPr/>
          <p:nvPr/>
        </p:nvSpPr>
        <p:spPr>
          <a:xfrm rot="132000">
            <a:off x="4357292" y="1756381"/>
            <a:ext cx="2758108" cy="4059887"/>
          </a:xfrm>
          <a:custGeom>
            <a:avLst/>
            <a:gdLst/>
            <a:ahLst/>
            <a:cxnLst/>
            <a:rect l="l" t="t" r="r" b="b"/>
            <a:pathLst>
              <a:path w="2758108" h="4059887">
                <a:moveTo>
                  <a:pt x="0" y="100112"/>
                </a:moveTo>
                <a:lnTo>
                  <a:pt x="2605990" y="0"/>
                </a:lnTo>
                <a:lnTo>
                  <a:pt x="2758109" y="3959774"/>
                </a:lnTo>
                <a:lnTo>
                  <a:pt x="152119" y="4059886"/>
                </a:lnTo>
                <a:lnTo>
                  <a:pt x="0" y="100112"/>
                </a:lnTo>
                <a:close/>
              </a:path>
            </a:pathLst>
          </a:custGeom>
          <a:blipFill>
            <a:blip r:embed="rId2"/>
            <a:stretch>
              <a:fillRect l="-4563" t="-4767" r="-140" b="-1862"/>
            </a:stretch>
          </a:blipFill>
        </p:spPr>
      </p:sp>
      <p:sp>
        <p:nvSpPr>
          <p:cNvPr id="3" name="Freeform 3"/>
          <p:cNvSpPr/>
          <p:nvPr/>
        </p:nvSpPr>
        <p:spPr>
          <a:xfrm rot="30000">
            <a:off x="11464310" y="6009392"/>
            <a:ext cx="2665078" cy="3985501"/>
          </a:xfrm>
          <a:custGeom>
            <a:avLst/>
            <a:gdLst/>
            <a:ahLst/>
            <a:cxnLst/>
            <a:rect l="l" t="t" r="r" b="b"/>
            <a:pathLst>
              <a:path w="2665078" h="3985501">
                <a:moveTo>
                  <a:pt x="0" y="22956"/>
                </a:moveTo>
                <a:lnTo>
                  <a:pt x="2630497" y="0"/>
                </a:lnTo>
                <a:lnTo>
                  <a:pt x="2665077" y="3962544"/>
                </a:lnTo>
                <a:lnTo>
                  <a:pt x="34580" y="3985500"/>
                </a:lnTo>
                <a:lnTo>
                  <a:pt x="0" y="22956"/>
                </a:lnTo>
                <a:close/>
              </a:path>
            </a:pathLst>
          </a:custGeom>
          <a:blipFill>
            <a:blip r:embed="rId3"/>
            <a:stretch>
              <a:fillRect l="-12809" t="-12601" r="92" b="-387"/>
            </a:stretch>
          </a:blipFill>
        </p:spPr>
      </p:sp>
      <p:sp>
        <p:nvSpPr>
          <p:cNvPr id="4" name="Freeform 4"/>
          <p:cNvSpPr/>
          <p:nvPr/>
        </p:nvSpPr>
        <p:spPr>
          <a:xfrm rot="-30000">
            <a:off x="7941997" y="6009524"/>
            <a:ext cx="2634707" cy="3985236"/>
          </a:xfrm>
          <a:custGeom>
            <a:avLst/>
            <a:gdLst/>
            <a:ahLst/>
            <a:cxnLst/>
            <a:rect l="l" t="t" r="r" b="b"/>
            <a:pathLst>
              <a:path w="2634707" h="3985236">
                <a:moveTo>
                  <a:pt x="34581" y="0"/>
                </a:moveTo>
                <a:lnTo>
                  <a:pt x="2634707" y="22691"/>
                </a:lnTo>
                <a:lnTo>
                  <a:pt x="2600127" y="3985236"/>
                </a:lnTo>
                <a:lnTo>
                  <a:pt x="0" y="3962545"/>
                </a:lnTo>
                <a:lnTo>
                  <a:pt x="34581" y="0"/>
                </a:lnTo>
                <a:close/>
              </a:path>
            </a:pathLst>
          </a:custGeom>
          <a:blipFill>
            <a:blip r:embed="rId4"/>
            <a:stretch>
              <a:fillRect l="-5791" t="-2551" r="-5719" b="-7962"/>
            </a:stretch>
          </a:blipFill>
        </p:spPr>
      </p:sp>
      <p:sp>
        <p:nvSpPr>
          <p:cNvPr id="5" name="Freeform 5"/>
          <p:cNvSpPr/>
          <p:nvPr/>
        </p:nvSpPr>
        <p:spPr>
          <a:xfrm>
            <a:off x="15018861" y="1804976"/>
            <a:ext cx="2643450" cy="3962696"/>
          </a:xfrm>
          <a:custGeom>
            <a:avLst/>
            <a:gdLst/>
            <a:ahLst/>
            <a:cxnLst/>
            <a:rect l="l" t="t" r="r" b="b"/>
            <a:pathLst>
              <a:path w="2643450" h="3962696">
                <a:moveTo>
                  <a:pt x="0" y="0"/>
                </a:moveTo>
                <a:lnTo>
                  <a:pt x="2643450" y="0"/>
                </a:lnTo>
                <a:lnTo>
                  <a:pt x="2643450" y="3962696"/>
                </a:lnTo>
                <a:lnTo>
                  <a:pt x="0" y="3962696"/>
                </a:lnTo>
                <a:lnTo>
                  <a:pt x="0" y="0"/>
                </a:lnTo>
                <a:close/>
              </a:path>
            </a:pathLst>
          </a:custGeom>
          <a:blipFill>
            <a:blip r:embed="rId5"/>
            <a:stretch>
              <a:fillRect/>
            </a:stretch>
          </a:blipFill>
        </p:spPr>
      </p:sp>
      <p:sp>
        <p:nvSpPr>
          <p:cNvPr id="6" name="Freeform 6"/>
          <p:cNvSpPr/>
          <p:nvPr/>
        </p:nvSpPr>
        <p:spPr>
          <a:xfrm>
            <a:off x="7959238" y="1804976"/>
            <a:ext cx="2600225" cy="3962696"/>
          </a:xfrm>
          <a:custGeom>
            <a:avLst/>
            <a:gdLst/>
            <a:ahLst/>
            <a:cxnLst/>
            <a:rect l="l" t="t" r="r" b="b"/>
            <a:pathLst>
              <a:path w="2600225" h="3962696">
                <a:moveTo>
                  <a:pt x="0" y="0"/>
                </a:moveTo>
                <a:lnTo>
                  <a:pt x="2600225" y="0"/>
                </a:lnTo>
                <a:lnTo>
                  <a:pt x="2600225" y="3962696"/>
                </a:lnTo>
                <a:lnTo>
                  <a:pt x="0" y="3962696"/>
                </a:lnTo>
                <a:lnTo>
                  <a:pt x="0" y="0"/>
                </a:lnTo>
                <a:close/>
              </a:path>
            </a:pathLst>
          </a:custGeom>
          <a:blipFill>
            <a:blip r:embed="rId6"/>
            <a:stretch>
              <a:fillRect l="-6730" r="-104" b="-5153"/>
            </a:stretch>
          </a:blipFill>
        </p:spPr>
      </p:sp>
      <p:sp>
        <p:nvSpPr>
          <p:cNvPr id="7" name="Freeform 7"/>
          <p:cNvSpPr/>
          <p:nvPr/>
        </p:nvSpPr>
        <p:spPr>
          <a:xfrm>
            <a:off x="4432391" y="6020794"/>
            <a:ext cx="2602923" cy="3962696"/>
          </a:xfrm>
          <a:custGeom>
            <a:avLst/>
            <a:gdLst/>
            <a:ahLst/>
            <a:cxnLst/>
            <a:rect l="l" t="t" r="r" b="b"/>
            <a:pathLst>
              <a:path w="2602923" h="3962696">
                <a:moveTo>
                  <a:pt x="0" y="0"/>
                </a:moveTo>
                <a:lnTo>
                  <a:pt x="2602922" y="0"/>
                </a:lnTo>
                <a:lnTo>
                  <a:pt x="2602922" y="3962696"/>
                </a:lnTo>
                <a:lnTo>
                  <a:pt x="0" y="3962696"/>
                </a:lnTo>
                <a:lnTo>
                  <a:pt x="0" y="0"/>
                </a:lnTo>
                <a:close/>
              </a:path>
            </a:pathLst>
          </a:custGeom>
          <a:blipFill>
            <a:blip r:embed="rId7"/>
            <a:stretch>
              <a:fillRect r="-1557"/>
            </a:stretch>
          </a:blipFill>
        </p:spPr>
      </p:sp>
      <p:sp>
        <p:nvSpPr>
          <p:cNvPr id="8" name="Freeform 8"/>
          <p:cNvSpPr/>
          <p:nvPr/>
        </p:nvSpPr>
        <p:spPr>
          <a:xfrm>
            <a:off x="133353" y="0"/>
            <a:ext cx="2168139" cy="1804976"/>
          </a:xfrm>
          <a:custGeom>
            <a:avLst/>
            <a:gdLst/>
            <a:ahLst/>
            <a:cxnLst/>
            <a:rect l="l" t="t" r="r" b="b"/>
            <a:pathLst>
              <a:path w="2168139" h="1804976">
                <a:moveTo>
                  <a:pt x="0" y="0"/>
                </a:moveTo>
                <a:lnTo>
                  <a:pt x="2168140" y="0"/>
                </a:lnTo>
                <a:lnTo>
                  <a:pt x="2168140" y="1804976"/>
                </a:lnTo>
                <a:lnTo>
                  <a:pt x="0" y="180497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a:off x="874540" y="1804976"/>
            <a:ext cx="2643450" cy="3962696"/>
          </a:xfrm>
          <a:custGeom>
            <a:avLst/>
            <a:gdLst/>
            <a:ahLst/>
            <a:cxnLst/>
            <a:rect l="l" t="t" r="r" b="b"/>
            <a:pathLst>
              <a:path w="2643450" h="3962696">
                <a:moveTo>
                  <a:pt x="0" y="0"/>
                </a:moveTo>
                <a:lnTo>
                  <a:pt x="2643451" y="0"/>
                </a:lnTo>
                <a:lnTo>
                  <a:pt x="2643451" y="3962696"/>
                </a:lnTo>
                <a:lnTo>
                  <a:pt x="0" y="3962696"/>
                </a:lnTo>
                <a:lnTo>
                  <a:pt x="0" y="0"/>
                </a:lnTo>
                <a:close/>
              </a:path>
            </a:pathLst>
          </a:custGeom>
          <a:blipFill>
            <a:blip r:embed="rId10"/>
            <a:stretch>
              <a:fillRect/>
            </a:stretch>
          </a:blipFill>
        </p:spPr>
      </p:sp>
      <p:sp>
        <p:nvSpPr>
          <p:cNvPr id="10" name="Freeform 10"/>
          <p:cNvSpPr/>
          <p:nvPr/>
        </p:nvSpPr>
        <p:spPr>
          <a:xfrm flipH="1">
            <a:off x="15996637" y="0"/>
            <a:ext cx="2168139" cy="1804976"/>
          </a:xfrm>
          <a:custGeom>
            <a:avLst/>
            <a:gdLst/>
            <a:ahLst/>
            <a:cxnLst/>
            <a:rect l="l" t="t" r="r" b="b"/>
            <a:pathLst>
              <a:path w="2168139" h="1804976">
                <a:moveTo>
                  <a:pt x="2168139" y="0"/>
                </a:moveTo>
                <a:lnTo>
                  <a:pt x="0" y="0"/>
                </a:lnTo>
                <a:lnTo>
                  <a:pt x="0" y="1804976"/>
                </a:lnTo>
                <a:lnTo>
                  <a:pt x="2168139" y="1804976"/>
                </a:lnTo>
                <a:lnTo>
                  <a:pt x="2168139"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1"/>
          <p:cNvSpPr/>
          <p:nvPr/>
        </p:nvSpPr>
        <p:spPr>
          <a:xfrm>
            <a:off x="11473863" y="1804976"/>
            <a:ext cx="2630597" cy="3962696"/>
          </a:xfrm>
          <a:custGeom>
            <a:avLst/>
            <a:gdLst/>
            <a:ahLst/>
            <a:cxnLst/>
            <a:rect l="l" t="t" r="r" b="b"/>
            <a:pathLst>
              <a:path w="2630597" h="3962696">
                <a:moveTo>
                  <a:pt x="0" y="0"/>
                </a:moveTo>
                <a:lnTo>
                  <a:pt x="2630598" y="0"/>
                </a:lnTo>
                <a:lnTo>
                  <a:pt x="2630598" y="3962696"/>
                </a:lnTo>
                <a:lnTo>
                  <a:pt x="0" y="3962696"/>
                </a:lnTo>
                <a:lnTo>
                  <a:pt x="0" y="0"/>
                </a:lnTo>
                <a:close/>
              </a:path>
            </a:pathLst>
          </a:custGeom>
          <a:blipFill>
            <a:blip r:embed="rId11"/>
            <a:stretch>
              <a:fillRect r="-7652"/>
            </a:stretch>
          </a:blipFill>
        </p:spPr>
      </p:sp>
      <p:sp>
        <p:nvSpPr>
          <p:cNvPr id="12" name="Freeform 12"/>
          <p:cNvSpPr/>
          <p:nvPr/>
        </p:nvSpPr>
        <p:spPr>
          <a:xfrm>
            <a:off x="15018861" y="6020794"/>
            <a:ext cx="2590243" cy="3962696"/>
          </a:xfrm>
          <a:custGeom>
            <a:avLst/>
            <a:gdLst/>
            <a:ahLst/>
            <a:cxnLst/>
            <a:rect l="l" t="t" r="r" b="b"/>
            <a:pathLst>
              <a:path w="2590243" h="3962696">
                <a:moveTo>
                  <a:pt x="0" y="0"/>
                </a:moveTo>
                <a:lnTo>
                  <a:pt x="2590243" y="0"/>
                </a:lnTo>
                <a:lnTo>
                  <a:pt x="2590243" y="3962696"/>
                </a:lnTo>
                <a:lnTo>
                  <a:pt x="0" y="3962696"/>
                </a:lnTo>
                <a:lnTo>
                  <a:pt x="0" y="0"/>
                </a:lnTo>
                <a:close/>
              </a:path>
            </a:pathLst>
          </a:custGeom>
          <a:blipFill>
            <a:blip r:embed="rId12"/>
            <a:stretch>
              <a:fillRect l="-12636" r="-1530" b="-2754"/>
            </a:stretch>
          </a:blipFill>
        </p:spPr>
      </p:sp>
      <p:sp>
        <p:nvSpPr>
          <p:cNvPr id="13" name="Freeform 13"/>
          <p:cNvSpPr/>
          <p:nvPr/>
        </p:nvSpPr>
        <p:spPr>
          <a:xfrm rot="24000">
            <a:off x="860740" y="6011582"/>
            <a:ext cx="2680575" cy="3981120"/>
          </a:xfrm>
          <a:custGeom>
            <a:avLst/>
            <a:gdLst/>
            <a:ahLst/>
            <a:cxnLst/>
            <a:rect l="l" t="t" r="r" b="b"/>
            <a:pathLst>
              <a:path w="2680575" h="3981120">
                <a:moveTo>
                  <a:pt x="0" y="18521"/>
                </a:moveTo>
                <a:lnTo>
                  <a:pt x="2652911" y="0"/>
                </a:lnTo>
                <a:lnTo>
                  <a:pt x="2680576" y="3962599"/>
                </a:lnTo>
                <a:lnTo>
                  <a:pt x="27665" y="3981120"/>
                </a:lnTo>
                <a:lnTo>
                  <a:pt x="0" y="18521"/>
                </a:lnTo>
                <a:close/>
              </a:path>
            </a:pathLst>
          </a:custGeom>
          <a:blipFill>
            <a:blip r:embed="rId13"/>
            <a:stretch>
              <a:fillRect l="-6983" t="-5577" b="-2406"/>
            </a:stretch>
          </a:blipFill>
        </p:spPr>
      </p:sp>
      <p:sp>
        <p:nvSpPr>
          <p:cNvPr id="14" name="TextBox 14"/>
          <p:cNvSpPr txBox="1"/>
          <p:nvPr/>
        </p:nvSpPr>
        <p:spPr>
          <a:xfrm>
            <a:off x="6404381" y="-171450"/>
            <a:ext cx="5479238" cy="1497938"/>
          </a:xfrm>
          <a:prstGeom prst="rect">
            <a:avLst/>
          </a:prstGeom>
        </p:spPr>
        <p:txBody>
          <a:bodyPr lIns="0" tIns="0" rIns="0" bIns="0" rtlCol="0" anchor="t">
            <a:spAutoFit/>
          </a:bodyPr>
          <a:lstStyle/>
          <a:p>
            <a:pPr algn="ctr">
              <a:lnSpc>
                <a:spcPts val="12246"/>
              </a:lnSpc>
            </a:pPr>
            <a:r>
              <a:rPr lang="en-US" sz="8747">
                <a:solidFill>
                  <a:srgbClr val="FADB5E"/>
                </a:solidFill>
                <a:latin typeface="Canva Sans 1 Bold"/>
              </a:rPr>
              <a:t>The Stand</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4AAD"/>
        </a:solidFill>
        <a:effectLst/>
      </p:bgPr>
    </p:bg>
    <p:spTree>
      <p:nvGrpSpPr>
        <p:cNvPr id="1" name=""/>
        <p:cNvGrpSpPr/>
        <p:nvPr/>
      </p:nvGrpSpPr>
      <p:grpSpPr>
        <a:xfrm>
          <a:off x="0" y="0"/>
          <a:ext cx="0" cy="0"/>
          <a:chOff x="0" y="0"/>
          <a:chExt cx="0" cy="0"/>
        </a:xfrm>
      </p:grpSpPr>
      <p:sp>
        <p:nvSpPr>
          <p:cNvPr id="2" name="Freeform 2"/>
          <p:cNvSpPr/>
          <p:nvPr/>
        </p:nvSpPr>
        <p:spPr>
          <a:xfrm>
            <a:off x="418584" y="6229484"/>
            <a:ext cx="6230137" cy="3343271"/>
          </a:xfrm>
          <a:custGeom>
            <a:avLst/>
            <a:gdLst/>
            <a:ahLst/>
            <a:cxnLst/>
            <a:rect l="l" t="t" r="r" b="b"/>
            <a:pathLst>
              <a:path w="6230137" h="3343271">
                <a:moveTo>
                  <a:pt x="0" y="0"/>
                </a:moveTo>
                <a:lnTo>
                  <a:pt x="6230137" y="0"/>
                </a:lnTo>
                <a:lnTo>
                  <a:pt x="6230137" y="3343271"/>
                </a:lnTo>
                <a:lnTo>
                  <a:pt x="0" y="3343271"/>
                </a:lnTo>
                <a:lnTo>
                  <a:pt x="0" y="0"/>
                </a:lnTo>
                <a:close/>
              </a:path>
            </a:pathLst>
          </a:custGeom>
          <a:blipFill>
            <a:blip r:embed="rId2"/>
            <a:stretch>
              <a:fillRect t="-12129" b="-12470"/>
            </a:stretch>
          </a:blipFill>
        </p:spPr>
      </p:sp>
      <p:sp>
        <p:nvSpPr>
          <p:cNvPr id="3" name="Freeform 3"/>
          <p:cNvSpPr/>
          <p:nvPr/>
        </p:nvSpPr>
        <p:spPr>
          <a:xfrm>
            <a:off x="11519859" y="6229484"/>
            <a:ext cx="6230137" cy="3343271"/>
          </a:xfrm>
          <a:custGeom>
            <a:avLst/>
            <a:gdLst/>
            <a:ahLst/>
            <a:cxnLst/>
            <a:rect l="l" t="t" r="r" b="b"/>
            <a:pathLst>
              <a:path w="6230137" h="3343271">
                <a:moveTo>
                  <a:pt x="0" y="0"/>
                </a:moveTo>
                <a:lnTo>
                  <a:pt x="6230137" y="0"/>
                </a:lnTo>
                <a:lnTo>
                  <a:pt x="6230137" y="3343271"/>
                </a:lnTo>
                <a:lnTo>
                  <a:pt x="0" y="3343271"/>
                </a:lnTo>
                <a:lnTo>
                  <a:pt x="0" y="0"/>
                </a:lnTo>
                <a:close/>
              </a:path>
            </a:pathLst>
          </a:custGeom>
          <a:blipFill>
            <a:blip r:embed="rId3"/>
            <a:stretch>
              <a:fillRect t="-11026" b="-13573"/>
            </a:stretch>
          </a:blipFill>
        </p:spPr>
      </p:sp>
      <p:sp>
        <p:nvSpPr>
          <p:cNvPr id="4" name="Freeform 4"/>
          <p:cNvSpPr/>
          <p:nvPr/>
        </p:nvSpPr>
        <p:spPr>
          <a:xfrm>
            <a:off x="7148366" y="5252188"/>
            <a:ext cx="3731889" cy="4320566"/>
          </a:xfrm>
          <a:custGeom>
            <a:avLst/>
            <a:gdLst/>
            <a:ahLst/>
            <a:cxnLst/>
            <a:rect l="l" t="t" r="r" b="b"/>
            <a:pathLst>
              <a:path w="3731889" h="4320566">
                <a:moveTo>
                  <a:pt x="0" y="0"/>
                </a:moveTo>
                <a:lnTo>
                  <a:pt x="3731889" y="0"/>
                </a:lnTo>
                <a:lnTo>
                  <a:pt x="3731889" y="4320567"/>
                </a:lnTo>
                <a:lnTo>
                  <a:pt x="0" y="43205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15426452" y="1405296"/>
            <a:ext cx="2134553" cy="4114800"/>
          </a:xfrm>
          <a:custGeom>
            <a:avLst/>
            <a:gdLst/>
            <a:ahLst/>
            <a:cxnLst/>
            <a:rect l="l" t="t" r="r" b="b"/>
            <a:pathLst>
              <a:path w="2134553" h="4114800">
                <a:moveTo>
                  <a:pt x="0" y="0"/>
                </a:moveTo>
                <a:lnTo>
                  <a:pt x="2134553" y="0"/>
                </a:lnTo>
                <a:lnTo>
                  <a:pt x="2134553"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8609629" y="329417"/>
            <a:ext cx="6172693" cy="5825479"/>
          </a:xfrm>
          <a:custGeom>
            <a:avLst/>
            <a:gdLst/>
            <a:ahLst/>
            <a:cxnLst/>
            <a:rect l="l" t="t" r="r" b="b"/>
            <a:pathLst>
              <a:path w="6172693" h="5825479">
                <a:moveTo>
                  <a:pt x="0" y="0"/>
                </a:moveTo>
                <a:lnTo>
                  <a:pt x="6172693" y="0"/>
                </a:lnTo>
                <a:lnTo>
                  <a:pt x="6172693" y="5825479"/>
                </a:lnTo>
                <a:lnTo>
                  <a:pt x="0" y="582547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TextBox 7"/>
          <p:cNvSpPr txBox="1"/>
          <p:nvPr/>
        </p:nvSpPr>
        <p:spPr>
          <a:xfrm>
            <a:off x="8452462" y="794656"/>
            <a:ext cx="6329860" cy="3367202"/>
          </a:xfrm>
          <a:prstGeom prst="rect">
            <a:avLst/>
          </a:prstGeom>
        </p:spPr>
        <p:txBody>
          <a:bodyPr lIns="0" tIns="0" rIns="0" bIns="0" rtlCol="0" anchor="t">
            <a:spAutoFit/>
          </a:bodyPr>
          <a:lstStyle/>
          <a:p>
            <a:pPr algn="ctr">
              <a:lnSpc>
                <a:spcPts val="2974"/>
              </a:lnSpc>
              <a:spcBef>
                <a:spcPct val="0"/>
              </a:spcBef>
            </a:pPr>
            <a:r>
              <a:rPr lang="en-US" sz="2124">
                <a:solidFill>
                  <a:srgbClr val="000000"/>
                </a:solidFill>
                <a:latin typeface="League Spartan"/>
              </a:rPr>
              <a:t>Located in K106</a:t>
            </a:r>
          </a:p>
          <a:p>
            <a:pPr marL="458780" lvl="1" indent="-229390" algn="ctr">
              <a:lnSpc>
                <a:spcPts val="2974"/>
              </a:lnSpc>
              <a:buFont typeface="Arial"/>
              <a:buChar char="•"/>
            </a:pPr>
            <a:r>
              <a:rPr lang="en-US" sz="2124">
                <a:solidFill>
                  <a:srgbClr val="000000"/>
                </a:solidFill>
                <a:latin typeface="League Spartan"/>
              </a:rPr>
              <a:t>Students are awarded 100 points per semester which is roughly 16 points per week. </a:t>
            </a:r>
          </a:p>
          <a:p>
            <a:pPr marL="458780" lvl="1" indent="-229390" algn="ctr">
              <a:lnSpc>
                <a:spcPts val="2974"/>
              </a:lnSpc>
              <a:spcBef>
                <a:spcPct val="0"/>
              </a:spcBef>
              <a:buFont typeface="Arial"/>
              <a:buChar char="•"/>
            </a:pPr>
            <a:r>
              <a:rPr lang="en-US" sz="2124">
                <a:solidFill>
                  <a:srgbClr val="000000"/>
                </a:solidFill>
                <a:latin typeface="League Spartan"/>
              </a:rPr>
              <a:t>Food pantry items range from granola bars, nuts, frozen meals, beverages, soups and much more.</a:t>
            </a:r>
          </a:p>
          <a:p>
            <a:pPr marL="458780" lvl="1" indent="-229390" algn="ctr">
              <a:lnSpc>
                <a:spcPts val="2974"/>
              </a:lnSpc>
              <a:buFont typeface="Arial"/>
              <a:buChar char="•"/>
            </a:pPr>
            <a:r>
              <a:rPr lang="en-US" sz="2124">
                <a:solidFill>
                  <a:srgbClr val="000000"/>
                </a:solidFill>
                <a:latin typeface="League Spartan"/>
              </a:rPr>
              <a:t>Student can get up to 8 articles of clothing per semester</a:t>
            </a:r>
          </a:p>
        </p:txBody>
      </p:sp>
      <p:sp>
        <p:nvSpPr>
          <p:cNvPr id="8" name="TextBox 8"/>
          <p:cNvSpPr txBox="1"/>
          <p:nvPr/>
        </p:nvSpPr>
        <p:spPr>
          <a:xfrm>
            <a:off x="589260" y="157967"/>
            <a:ext cx="7582382" cy="3195319"/>
          </a:xfrm>
          <a:prstGeom prst="rect">
            <a:avLst/>
          </a:prstGeom>
        </p:spPr>
        <p:txBody>
          <a:bodyPr lIns="0" tIns="0" rIns="0" bIns="0" rtlCol="0" anchor="t">
            <a:spAutoFit/>
          </a:bodyPr>
          <a:lstStyle/>
          <a:p>
            <a:pPr algn="ctr">
              <a:lnSpc>
                <a:spcPts val="12880"/>
              </a:lnSpc>
            </a:pPr>
            <a:r>
              <a:rPr lang="en-US" sz="9200">
                <a:solidFill>
                  <a:srgbClr val="FADB5E"/>
                </a:solidFill>
                <a:latin typeface="Canva Sans 1 Bold"/>
              </a:rPr>
              <a:t>Emergency Food Pantry</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4AAD"/>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4739886" cy="6549645"/>
            <a:chOff x="0" y="0"/>
            <a:chExt cx="6319849" cy="8732861"/>
          </a:xfrm>
        </p:grpSpPr>
        <p:pic>
          <p:nvPicPr>
            <p:cNvPr id="3" name="Picture 3"/>
            <p:cNvPicPr>
              <a:picLocks noChangeAspect="1"/>
            </p:cNvPicPr>
            <p:nvPr/>
          </p:nvPicPr>
          <p:blipFill>
            <a:blip r:embed="rId2"/>
            <a:srcRect t="3910" b="3910"/>
            <a:stretch>
              <a:fillRect/>
            </a:stretch>
          </p:blipFill>
          <p:spPr>
            <a:xfrm>
              <a:off x="0" y="0"/>
              <a:ext cx="6319849" cy="8732861"/>
            </a:xfrm>
            <a:prstGeom prst="rect">
              <a:avLst/>
            </a:prstGeom>
          </p:spPr>
        </p:pic>
      </p:grpSp>
      <p:grpSp>
        <p:nvGrpSpPr>
          <p:cNvPr id="4" name="Group 4"/>
          <p:cNvGrpSpPr/>
          <p:nvPr/>
        </p:nvGrpSpPr>
        <p:grpSpPr>
          <a:xfrm>
            <a:off x="0" y="6749838"/>
            <a:ext cx="4739886" cy="3537162"/>
            <a:chOff x="0" y="0"/>
            <a:chExt cx="6319849" cy="4716216"/>
          </a:xfrm>
        </p:grpSpPr>
        <p:pic>
          <p:nvPicPr>
            <p:cNvPr id="5" name="Picture 5"/>
            <p:cNvPicPr>
              <a:picLocks noChangeAspect="1"/>
            </p:cNvPicPr>
            <p:nvPr/>
          </p:nvPicPr>
          <p:blipFill>
            <a:blip r:embed="rId3"/>
            <a:srcRect l="5304" r="5304"/>
            <a:stretch>
              <a:fillRect/>
            </a:stretch>
          </p:blipFill>
          <p:spPr>
            <a:xfrm>
              <a:off x="0" y="0"/>
              <a:ext cx="6319849" cy="4716216"/>
            </a:xfrm>
            <a:prstGeom prst="rect">
              <a:avLst/>
            </a:prstGeom>
          </p:spPr>
        </p:pic>
      </p:grpSp>
      <p:grpSp>
        <p:nvGrpSpPr>
          <p:cNvPr id="6" name="Group 6"/>
          <p:cNvGrpSpPr/>
          <p:nvPr/>
        </p:nvGrpSpPr>
        <p:grpSpPr>
          <a:xfrm>
            <a:off x="4908226" y="6749838"/>
            <a:ext cx="4107611" cy="3537162"/>
            <a:chOff x="0" y="0"/>
            <a:chExt cx="5476815" cy="4716216"/>
          </a:xfrm>
        </p:grpSpPr>
        <p:pic>
          <p:nvPicPr>
            <p:cNvPr id="7" name="Picture 7"/>
            <p:cNvPicPr>
              <a:picLocks noChangeAspect="1"/>
            </p:cNvPicPr>
            <p:nvPr/>
          </p:nvPicPr>
          <p:blipFill>
            <a:blip r:embed="rId4"/>
            <a:srcRect l="11266" r="11266"/>
            <a:stretch>
              <a:fillRect/>
            </a:stretch>
          </p:blipFill>
          <p:spPr>
            <a:xfrm>
              <a:off x="0" y="0"/>
              <a:ext cx="5476815" cy="4716216"/>
            </a:xfrm>
            <a:prstGeom prst="rect">
              <a:avLst/>
            </a:prstGeom>
          </p:spPr>
        </p:pic>
      </p:grpSp>
      <p:grpSp>
        <p:nvGrpSpPr>
          <p:cNvPr id="8" name="Group 8"/>
          <p:cNvGrpSpPr/>
          <p:nvPr/>
        </p:nvGrpSpPr>
        <p:grpSpPr>
          <a:xfrm>
            <a:off x="9184176" y="6749838"/>
            <a:ext cx="4107611" cy="3537162"/>
            <a:chOff x="0" y="0"/>
            <a:chExt cx="5476815" cy="4716216"/>
          </a:xfrm>
        </p:grpSpPr>
        <p:pic>
          <p:nvPicPr>
            <p:cNvPr id="9" name="Picture 9"/>
            <p:cNvPicPr>
              <a:picLocks noChangeAspect="1"/>
            </p:cNvPicPr>
            <p:nvPr/>
          </p:nvPicPr>
          <p:blipFill>
            <a:blip r:embed="rId5"/>
            <a:srcRect l="11266" r="11266"/>
            <a:stretch>
              <a:fillRect/>
            </a:stretch>
          </p:blipFill>
          <p:spPr>
            <a:xfrm>
              <a:off x="0" y="0"/>
              <a:ext cx="5476815" cy="4716216"/>
            </a:xfrm>
            <a:prstGeom prst="rect">
              <a:avLst/>
            </a:prstGeom>
          </p:spPr>
        </p:pic>
      </p:grpSp>
      <p:grpSp>
        <p:nvGrpSpPr>
          <p:cNvPr id="10" name="Group 10"/>
          <p:cNvGrpSpPr/>
          <p:nvPr/>
        </p:nvGrpSpPr>
        <p:grpSpPr>
          <a:xfrm>
            <a:off x="13460126" y="3708418"/>
            <a:ext cx="4827874" cy="6578582"/>
            <a:chOff x="0" y="0"/>
            <a:chExt cx="6437165" cy="8771442"/>
          </a:xfrm>
        </p:grpSpPr>
        <p:pic>
          <p:nvPicPr>
            <p:cNvPr id="11" name="Picture 11"/>
            <p:cNvPicPr>
              <a:picLocks noChangeAspect="1"/>
            </p:cNvPicPr>
            <p:nvPr/>
          </p:nvPicPr>
          <p:blipFill>
            <a:blip r:embed="rId6"/>
            <a:srcRect t="4550" b="4550"/>
            <a:stretch>
              <a:fillRect/>
            </a:stretch>
          </p:blipFill>
          <p:spPr>
            <a:xfrm>
              <a:off x="0" y="0"/>
              <a:ext cx="6437165" cy="8771442"/>
            </a:xfrm>
            <a:prstGeom prst="rect">
              <a:avLst/>
            </a:prstGeom>
          </p:spPr>
        </p:pic>
      </p:grpSp>
      <p:grpSp>
        <p:nvGrpSpPr>
          <p:cNvPr id="12" name="Group 12"/>
          <p:cNvGrpSpPr/>
          <p:nvPr/>
        </p:nvGrpSpPr>
        <p:grpSpPr>
          <a:xfrm>
            <a:off x="13460126" y="0"/>
            <a:ext cx="4827874" cy="3525551"/>
            <a:chOff x="0" y="0"/>
            <a:chExt cx="6437165" cy="4700735"/>
          </a:xfrm>
        </p:grpSpPr>
        <p:pic>
          <p:nvPicPr>
            <p:cNvPr id="13" name="Picture 13"/>
            <p:cNvPicPr>
              <a:picLocks noChangeAspect="1"/>
            </p:cNvPicPr>
            <p:nvPr/>
          </p:nvPicPr>
          <p:blipFill>
            <a:blip r:embed="rId7"/>
            <a:srcRect l="23317" r="23317"/>
            <a:stretch>
              <a:fillRect/>
            </a:stretch>
          </p:blipFill>
          <p:spPr>
            <a:xfrm>
              <a:off x="0" y="0"/>
              <a:ext cx="6437165" cy="4700735"/>
            </a:xfrm>
            <a:prstGeom prst="rect">
              <a:avLst/>
            </a:prstGeom>
          </p:spPr>
        </p:pic>
      </p:grpSp>
      <p:grpSp>
        <p:nvGrpSpPr>
          <p:cNvPr id="14" name="Group 14"/>
          <p:cNvGrpSpPr/>
          <p:nvPr/>
        </p:nvGrpSpPr>
        <p:grpSpPr>
          <a:xfrm>
            <a:off x="13460126" y="0"/>
            <a:ext cx="4827874" cy="3525551"/>
            <a:chOff x="0" y="0"/>
            <a:chExt cx="6437165" cy="4700735"/>
          </a:xfrm>
        </p:grpSpPr>
        <p:pic>
          <p:nvPicPr>
            <p:cNvPr id="15" name="Picture 15"/>
            <p:cNvPicPr>
              <a:picLocks noChangeAspect="1"/>
            </p:cNvPicPr>
            <p:nvPr/>
          </p:nvPicPr>
          <p:blipFill>
            <a:blip r:embed="rId8"/>
            <a:srcRect l="4324" r="4324"/>
            <a:stretch>
              <a:fillRect/>
            </a:stretch>
          </p:blipFill>
          <p:spPr>
            <a:xfrm>
              <a:off x="0" y="0"/>
              <a:ext cx="6437165" cy="4700735"/>
            </a:xfrm>
            <a:prstGeom prst="rect">
              <a:avLst/>
            </a:prstGeom>
          </p:spPr>
        </p:pic>
      </p:grpSp>
      <p:grpSp>
        <p:nvGrpSpPr>
          <p:cNvPr id="16" name="Group 16"/>
          <p:cNvGrpSpPr/>
          <p:nvPr/>
        </p:nvGrpSpPr>
        <p:grpSpPr>
          <a:xfrm>
            <a:off x="4908226" y="0"/>
            <a:ext cx="8383562" cy="3525551"/>
            <a:chOff x="0" y="0"/>
            <a:chExt cx="11178082" cy="4700735"/>
          </a:xfrm>
        </p:grpSpPr>
        <p:pic>
          <p:nvPicPr>
            <p:cNvPr id="17" name="Picture 17"/>
            <p:cNvPicPr>
              <a:picLocks noChangeAspect="1"/>
            </p:cNvPicPr>
            <p:nvPr/>
          </p:nvPicPr>
          <p:blipFill>
            <a:blip r:embed="rId9"/>
            <a:srcRect t="18479" b="18479"/>
            <a:stretch>
              <a:fillRect/>
            </a:stretch>
          </p:blipFill>
          <p:spPr>
            <a:xfrm>
              <a:off x="0" y="0"/>
              <a:ext cx="11178082" cy="4700735"/>
            </a:xfrm>
            <a:prstGeom prst="rect">
              <a:avLst/>
            </a:prstGeom>
          </p:spPr>
        </p:pic>
      </p:grpSp>
      <p:sp>
        <p:nvSpPr>
          <p:cNvPr id="18" name="TextBox 18"/>
          <p:cNvSpPr txBox="1"/>
          <p:nvPr/>
        </p:nvSpPr>
        <p:spPr>
          <a:xfrm>
            <a:off x="5263093" y="3738275"/>
            <a:ext cx="7761452" cy="1047750"/>
          </a:xfrm>
          <a:prstGeom prst="rect">
            <a:avLst/>
          </a:prstGeom>
        </p:spPr>
        <p:txBody>
          <a:bodyPr lIns="0" tIns="0" rIns="0" bIns="0" rtlCol="0" anchor="t">
            <a:spAutoFit/>
          </a:bodyPr>
          <a:lstStyle/>
          <a:p>
            <a:pPr marL="0" lvl="0" indent="0" algn="ctr">
              <a:lnSpc>
                <a:spcPts val="8399"/>
              </a:lnSpc>
              <a:spcBef>
                <a:spcPct val="0"/>
              </a:spcBef>
            </a:pPr>
            <a:r>
              <a:rPr lang="en-US" sz="6999">
                <a:solidFill>
                  <a:srgbClr val="FFDE59"/>
                </a:solidFill>
                <a:latin typeface="Cardo Bold"/>
              </a:rPr>
              <a:t>Food Distributions</a:t>
            </a:r>
          </a:p>
        </p:txBody>
      </p:sp>
      <p:sp>
        <p:nvSpPr>
          <p:cNvPr id="19" name="TextBox 19"/>
          <p:cNvSpPr txBox="1"/>
          <p:nvPr/>
        </p:nvSpPr>
        <p:spPr>
          <a:xfrm>
            <a:off x="4834362" y="4719350"/>
            <a:ext cx="8362950" cy="1745462"/>
          </a:xfrm>
          <a:prstGeom prst="rect">
            <a:avLst/>
          </a:prstGeom>
        </p:spPr>
        <p:txBody>
          <a:bodyPr lIns="0" tIns="0" rIns="0" bIns="0" rtlCol="0" anchor="t">
            <a:spAutoFit/>
          </a:bodyPr>
          <a:lstStyle/>
          <a:p>
            <a:pPr algn="ctr">
              <a:lnSpc>
                <a:spcPts val="4733"/>
              </a:lnSpc>
            </a:pPr>
            <a:r>
              <a:rPr lang="en-US" sz="3381">
                <a:solidFill>
                  <a:srgbClr val="FFDE59"/>
                </a:solidFill>
                <a:latin typeface="Canva Sans 2 Bold"/>
              </a:rPr>
              <a:t>1st Monday of the month 1pm to 2pm</a:t>
            </a:r>
          </a:p>
          <a:p>
            <a:pPr algn="ctr">
              <a:lnSpc>
                <a:spcPts val="4733"/>
              </a:lnSpc>
            </a:pPr>
            <a:r>
              <a:rPr lang="en-US" sz="3381">
                <a:solidFill>
                  <a:srgbClr val="FFDE59"/>
                </a:solidFill>
                <a:latin typeface="Canva Sans 2 Bold"/>
              </a:rPr>
              <a:t>3rd Thursday of the month 11am to 1pm</a:t>
            </a:r>
          </a:p>
          <a:p>
            <a:pPr algn="ctr">
              <a:lnSpc>
                <a:spcPts val="4453"/>
              </a:lnSpc>
              <a:spcBef>
                <a:spcPct val="0"/>
              </a:spcBef>
            </a:pPr>
            <a:r>
              <a:rPr lang="en-US" sz="3181">
                <a:solidFill>
                  <a:srgbClr val="FFDE59"/>
                </a:solidFill>
                <a:latin typeface="Canva Sans 2 Bold"/>
              </a:rPr>
              <a:t>Located in the Quad/ MC Breezeway</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4AAD"/>
        </a:solidFill>
        <a:effectLst/>
      </p:bgPr>
    </p:bg>
    <p:spTree>
      <p:nvGrpSpPr>
        <p:cNvPr id="1" name=""/>
        <p:cNvGrpSpPr/>
        <p:nvPr/>
      </p:nvGrpSpPr>
      <p:grpSpPr>
        <a:xfrm>
          <a:off x="0" y="0"/>
          <a:ext cx="0" cy="0"/>
          <a:chOff x="0" y="0"/>
          <a:chExt cx="0" cy="0"/>
        </a:xfrm>
      </p:grpSpPr>
      <p:grpSp>
        <p:nvGrpSpPr>
          <p:cNvPr id="2" name="Group 2"/>
          <p:cNvGrpSpPr/>
          <p:nvPr/>
        </p:nvGrpSpPr>
        <p:grpSpPr>
          <a:xfrm>
            <a:off x="1083864" y="2029213"/>
            <a:ext cx="3696346" cy="3696346"/>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FFDE59"/>
            </a:solidFill>
          </p:spPr>
        </p:sp>
        <p:sp>
          <p:nvSpPr>
            <p:cNvPr id="4" name="TextBox 4"/>
            <p:cNvSpPr txBox="1"/>
            <p:nvPr/>
          </p:nvSpPr>
          <p:spPr>
            <a:xfrm>
              <a:off x="139700" y="82550"/>
              <a:ext cx="533400" cy="590550"/>
            </a:xfrm>
            <a:prstGeom prst="rect">
              <a:avLst/>
            </a:prstGeom>
          </p:spPr>
          <p:txBody>
            <a:bodyPr lIns="50800" tIns="50800" rIns="50800" bIns="50800" rtlCol="0" anchor="ctr"/>
            <a:lstStyle/>
            <a:p>
              <a:pPr algn="ctr">
                <a:lnSpc>
                  <a:spcPts val="3639"/>
                </a:lnSpc>
                <a:spcBef>
                  <a:spcPct val="0"/>
                </a:spcBef>
              </a:pPr>
              <a:r>
                <a:rPr lang="en-US" sz="2599">
                  <a:solidFill>
                    <a:srgbClr val="000000"/>
                  </a:solidFill>
                  <a:latin typeface="Canva Sans 1 Bold"/>
                </a:rPr>
                <a:t>Food Distributions, CalFresh, grocery cards, SD Food Bank</a:t>
              </a:r>
            </a:p>
          </p:txBody>
        </p:sp>
      </p:grpSp>
      <p:sp>
        <p:nvSpPr>
          <p:cNvPr id="5" name="TextBox 5"/>
          <p:cNvSpPr txBox="1"/>
          <p:nvPr/>
        </p:nvSpPr>
        <p:spPr>
          <a:xfrm>
            <a:off x="1892578" y="225811"/>
            <a:ext cx="15216180" cy="1095375"/>
          </a:xfrm>
          <a:prstGeom prst="rect">
            <a:avLst/>
          </a:prstGeom>
        </p:spPr>
        <p:txBody>
          <a:bodyPr lIns="0" tIns="0" rIns="0" bIns="0" rtlCol="0" anchor="t">
            <a:spAutoFit/>
          </a:bodyPr>
          <a:lstStyle/>
          <a:p>
            <a:pPr marL="0" lvl="0" indent="0" algn="ctr">
              <a:lnSpc>
                <a:spcPts val="8640"/>
              </a:lnSpc>
            </a:pPr>
            <a:r>
              <a:rPr lang="en-US" sz="7200">
                <a:solidFill>
                  <a:srgbClr val="FFFFFF"/>
                </a:solidFill>
                <a:latin typeface="Canva Sans 2 Bold"/>
              </a:rPr>
              <a:t>Direct Student Support</a:t>
            </a:r>
          </a:p>
        </p:txBody>
      </p:sp>
      <p:grpSp>
        <p:nvGrpSpPr>
          <p:cNvPr id="6" name="Group 6"/>
          <p:cNvGrpSpPr/>
          <p:nvPr/>
        </p:nvGrpSpPr>
        <p:grpSpPr>
          <a:xfrm>
            <a:off x="5162550" y="1969211"/>
            <a:ext cx="3696346" cy="3696346"/>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FFDE59"/>
            </a:solidFill>
          </p:spPr>
        </p:sp>
        <p:sp>
          <p:nvSpPr>
            <p:cNvPr id="8" name="TextBox 8"/>
            <p:cNvSpPr txBox="1"/>
            <p:nvPr/>
          </p:nvSpPr>
          <p:spPr>
            <a:xfrm>
              <a:off x="139700" y="82550"/>
              <a:ext cx="533400" cy="590550"/>
            </a:xfrm>
            <a:prstGeom prst="rect">
              <a:avLst/>
            </a:prstGeom>
          </p:spPr>
          <p:txBody>
            <a:bodyPr lIns="50800" tIns="50800" rIns="50800" bIns="50800" rtlCol="0" anchor="ctr"/>
            <a:lstStyle/>
            <a:p>
              <a:pPr algn="ctr">
                <a:lnSpc>
                  <a:spcPts val="3639"/>
                </a:lnSpc>
                <a:spcBef>
                  <a:spcPct val="0"/>
                </a:spcBef>
              </a:pPr>
              <a:r>
                <a:rPr lang="en-US" sz="2599">
                  <a:solidFill>
                    <a:srgbClr val="000000"/>
                  </a:solidFill>
                  <a:latin typeface="Canva Sans 1 Bold"/>
                </a:rPr>
                <a:t>We provide gas cards, bus passes, or Uber cards if needed.</a:t>
              </a:r>
            </a:p>
          </p:txBody>
        </p:sp>
      </p:grpSp>
      <p:grpSp>
        <p:nvGrpSpPr>
          <p:cNvPr id="9" name="Group 9"/>
          <p:cNvGrpSpPr/>
          <p:nvPr/>
        </p:nvGrpSpPr>
        <p:grpSpPr>
          <a:xfrm>
            <a:off x="2932037" y="6446261"/>
            <a:ext cx="3696346" cy="3696346"/>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FFDE59"/>
            </a:solidFill>
          </p:spPr>
        </p:sp>
        <p:sp>
          <p:nvSpPr>
            <p:cNvPr id="11" name="TextBox 11"/>
            <p:cNvSpPr txBox="1"/>
            <p:nvPr/>
          </p:nvSpPr>
          <p:spPr>
            <a:xfrm>
              <a:off x="139700" y="82550"/>
              <a:ext cx="533400" cy="590550"/>
            </a:xfrm>
            <a:prstGeom prst="rect">
              <a:avLst/>
            </a:prstGeom>
          </p:spPr>
          <p:txBody>
            <a:bodyPr lIns="50800" tIns="50800" rIns="50800" bIns="50800" rtlCol="0" anchor="ctr"/>
            <a:lstStyle/>
            <a:p>
              <a:pPr algn="ctr">
                <a:lnSpc>
                  <a:spcPts val="3639"/>
                </a:lnSpc>
                <a:spcBef>
                  <a:spcPct val="0"/>
                </a:spcBef>
              </a:pPr>
              <a:r>
                <a:rPr lang="en-US" sz="2599">
                  <a:solidFill>
                    <a:srgbClr val="000000"/>
                  </a:solidFill>
                  <a:latin typeface="Canva Sans 1 Bold"/>
                </a:rPr>
                <a:t>Assist students finding resources for  housing</a:t>
              </a:r>
            </a:p>
          </p:txBody>
        </p:sp>
      </p:grpSp>
      <p:grpSp>
        <p:nvGrpSpPr>
          <p:cNvPr id="12" name="Group 12"/>
          <p:cNvGrpSpPr/>
          <p:nvPr/>
        </p:nvGrpSpPr>
        <p:grpSpPr>
          <a:xfrm>
            <a:off x="7010723" y="6439906"/>
            <a:ext cx="3696346" cy="3696346"/>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FFDE59"/>
            </a:solidFill>
          </p:spPr>
        </p:sp>
        <p:sp>
          <p:nvSpPr>
            <p:cNvPr id="14" name="TextBox 14"/>
            <p:cNvSpPr txBox="1"/>
            <p:nvPr/>
          </p:nvSpPr>
          <p:spPr>
            <a:xfrm>
              <a:off x="139700" y="82550"/>
              <a:ext cx="533400" cy="590550"/>
            </a:xfrm>
            <a:prstGeom prst="rect">
              <a:avLst/>
            </a:prstGeom>
          </p:spPr>
          <p:txBody>
            <a:bodyPr lIns="50800" tIns="50800" rIns="50800" bIns="50800" rtlCol="0" anchor="ctr"/>
            <a:lstStyle/>
            <a:p>
              <a:pPr algn="ctr">
                <a:lnSpc>
                  <a:spcPts val="3639"/>
                </a:lnSpc>
                <a:spcBef>
                  <a:spcPct val="0"/>
                </a:spcBef>
              </a:pPr>
              <a:r>
                <a:rPr lang="en-US" sz="2599">
                  <a:solidFill>
                    <a:srgbClr val="000000"/>
                  </a:solidFill>
                  <a:latin typeface="Canva Sans 1 Bold"/>
                </a:rPr>
                <a:t>Students get book support, school supplies, regalia</a:t>
              </a:r>
            </a:p>
          </p:txBody>
        </p:sp>
      </p:grpSp>
      <p:grpSp>
        <p:nvGrpSpPr>
          <p:cNvPr id="15" name="Group 15"/>
          <p:cNvGrpSpPr/>
          <p:nvPr/>
        </p:nvGrpSpPr>
        <p:grpSpPr>
          <a:xfrm>
            <a:off x="9296400" y="1969211"/>
            <a:ext cx="3696346" cy="3696346"/>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FFDE59"/>
            </a:solidFill>
          </p:spPr>
        </p:sp>
        <p:sp>
          <p:nvSpPr>
            <p:cNvPr id="17" name="TextBox 17"/>
            <p:cNvSpPr txBox="1"/>
            <p:nvPr/>
          </p:nvSpPr>
          <p:spPr>
            <a:xfrm>
              <a:off x="139700" y="82550"/>
              <a:ext cx="533400" cy="590550"/>
            </a:xfrm>
            <a:prstGeom prst="rect">
              <a:avLst/>
            </a:prstGeom>
          </p:spPr>
          <p:txBody>
            <a:bodyPr lIns="50800" tIns="50800" rIns="50800" bIns="50800" rtlCol="0" anchor="ctr"/>
            <a:lstStyle/>
            <a:p>
              <a:pPr algn="ctr">
                <a:lnSpc>
                  <a:spcPts val="3639"/>
                </a:lnSpc>
                <a:spcBef>
                  <a:spcPct val="0"/>
                </a:spcBef>
              </a:pPr>
              <a:r>
                <a:rPr lang="en-US" sz="2599">
                  <a:solidFill>
                    <a:srgbClr val="000000"/>
                  </a:solidFill>
                  <a:latin typeface="Canva Sans 1 Bold"/>
                </a:rPr>
                <a:t>We give mental health referrals to on campus counseling</a:t>
              </a:r>
            </a:p>
          </p:txBody>
        </p:sp>
      </p:grpSp>
      <p:grpSp>
        <p:nvGrpSpPr>
          <p:cNvPr id="18" name="Group 18"/>
          <p:cNvGrpSpPr/>
          <p:nvPr/>
        </p:nvGrpSpPr>
        <p:grpSpPr>
          <a:xfrm>
            <a:off x="11420798" y="6335667"/>
            <a:ext cx="3696346" cy="3696346"/>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FFDE59"/>
            </a:solidFill>
          </p:spPr>
        </p:sp>
        <p:sp>
          <p:nvSpPr>
            <p:cNvPr id="20" name="TextBox 20"/>
            <p:cNvSpPr txBox="1"/>
            <p:nvPr/>
          </p:nvSpPr>
          <p:spPr>
            <a:xfrm>
              <a:off x="139700" y="82550"/>
              <a:ext cx="533400" cy="590550"/>
            </a:xfrm>
            <a:prstGeom prst="rect">
              <a:avLst/>
            </a:prstGeom>
          </p:spPr>
          <p:txBody>
            <a:bodyPr lIns="50800" tIns="50800" rIns="50800" bIns="50800" rtlCol="0" anchor="ctr"/>
            <a:lstStyle/>
            <a:p>
              <a:pPr algn="ctr">
                <a:lnSpc>
                  <a:spcPts val="3639"/>
                </a:lnSpc>
                <a:spcBef>
                  <a:spcPct val="0"/>
                </a:spcBef>
              </a:pPr>
              <a:r>
                <a:rPr lang="en-US" sz="2599">
                  <a:solidFill>
                    <a:srgbClr val="000000"/>
                  </a:solidFill>
                  <a:latin typeface="Canva Sans 1 Bold"/>
                </a:rPr>
                <a:t>We give physical health referrals </a:t>
              </a:r>
            </a:p>
          </p:txBody>
        </p:sp>
      </p:grpSp>
      <p:grpSp>
        <p:nvGrpSpPr>
          <p:cNvPr id="21" name="Group 21"/>
          <p:cNvGrpSpPr/>
          <p:nvPr/>
        </p:nvGrpSpPr>
        <p:grpSpPr>
          <a:xfrm>
            <a:off x="13430896" y="2029213"/>
            <a:ext cx="3534421" cy="3534421"/>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FFDE59"/>
            </a:solidFill>
          </p:spPr>
        </p:sp>
        <p:sp>
          <p:nvSpPr>
            <p:cNvPr id="23" name="TextBox 23"/>
            <p:cNvSpPr txBox="1"/>
            <p:nvPr/>
          </p:nvSpPr>
          <p:spPr>
            <a:xfrm>
              <a:off x="139700" y="82550"/>
              <a:ext cx="533400" cy="590550"/>
            </a:xfrm>
            <a:prstGeom prst="rect">
              <a:avLst/>
            </a:prstGeom>
          </p:spPr>
          <p:txBody>
            <a:bodyPr lIns="50800" tIns="50800" rIns="50800" bIns="50800" rtlCol="0" anchor="ctr"/>
            <a:lstStyle/>
            <a:p>
              <a:pPr algn="ctr">
                <a:lnSpc>
                  <a:spcPts val="3639"/>
                </a:lnSpc>
                <a:spcBef>
                  <a:spcPct val="0"/>
                </a:spcBef>
              </a:pPr>
              <a:r>
                <a:rPr lang="en-US" sz="2599">
                  <a:solidFill>
                    <a:srgbClr val="000000"/>
                  </a:solidFill>
                  <a:latin typeface="Canva Sans 1 Bold"/>
                </a:rPr>
                <a:t>We give referrals to the CDC if applicable.</a:t>
              </a:r>
            </a:p>
          </p:txBody>
        </p:sp>
      </p:grpSp>
      <p:sp>
        <p:nvSpPr>
          <p:cNvPr id="24" name="TextBox 24"/>
          <p:cNvSpPr txBox="1"/>
          <p:nvPr/>
        </p:nvSpPr>
        <p:spPr>
          <a:xfrm>
            <a:off x="716245" y="1511963"/>
            <a:ext cx="4446305" cy="505333"/>
          </a:xfrm>
          <a:prstGeom prst="rect">
            <a:avLst/>
          </a:prstGeom>
        </p:spPr>
        <p:txBody>
          <a:bodyPr lIns="0" tIns="0" rIns="0" bIns="0" rtlCol="0" anchor="t">
            <a:spAutoFit/>
          </a:bodyPr>
          <a:lstStyle/>
          <a:p>
            <a:pPr algn="ctr">
              <a:lnSpc>
                <a:spcPts val="4171"/>
              </a:lnSpc>
            </a:pPr>
            <a:r>
              <a:rPr lang="en-US" sz="2979">
                <a:solidFill>
                  <a:srgbClr val="FFFFFF"/>
                </a:solidFill>
                <a:latin typeface="Canva Sans 1 Bold"/>
              </a:rPr>
              <a:t>Food</a:t>
            </a:r>
          </a:p>
        </p:txBody>
      </p:sp>
      <p:sp>
        <p:nvSpPr>
          <p:cNvPr id="25" name="TextBox 25"/>
          <p:cNvSpPr txBox="1"/>
          <p:nvPr/>
        </p:nvSpPr>
        <p:spPr>
          <a:xfrm>
            <a:off x="5601023" y="1511963"/>
            <a:ext cx="2819400" cy="505333"/>
          </a:xfrm>
          <a:prstGeom prst="rect">
            <a:avLst/>
          </a:prstGeom>
        </p:spPr>
        <p:txBody>
          <a:bodyPr lIns="0" tIns="0" rIns="0" bIns="0" rtlCol="0" anchor="t">
            <a:spAutoFit/>
          </a:bodyPr>
          <a:lstStyle/>
          <a:p>
            <a:pPr algn="ctr">
              <a:lnSpc>
                <a:spcPts val="4171"/>
              </a:lnSpc>
            </a:pPr>
            <a:r>
              <a:rPr lang="en-US" sz="2979">
                <a:solidFill>
                  <a:srgbClr val="FFFFFF"/>
                </a:solidFill>
                <a:latin typeface="Canva Sans 1 Bold"/>
              </a:rPr>
              <a:t>Transportation</a:t>
            </a:r>
          </a:p>
        </p:txBody>
      </p:sp>
      <p:sp>
        <p:nvSpPr>
          <p:cNvPr id="26" name="TextBox 26"/>
          <p:cNvSpPr txBox="1"/>
          <p:nvPr/>
        </p:nvSpPr>
        <p:spPr>
          <a:xfrm>
            <a:off x="9572264" y="1495204"/>
            <a:ext cx="3472847" cy="511688"/>
          </a:xfrm>
          <a:prstGeom prst="rect">
            <a:avLst/>
          </a:prstGeom>
        </p:spPr>
        <p:txBody>
          <a:bodyPr wrap="square" lIns="0" tIns="0" rIns="0" bIns="0" rtlCol="0" anchor="t">
            <a:spAutoFit/>
          </a:bodyPr>
          <a:lstStyle/>
          <a:p>
            <a:pPr algn="ctr">
              <a:lnSpc>
                <a:spcPts val="4178"/>
              </a:lnSpc>
            </a:pPr>
            <a:r>
              <a:rPr lang="en-US" sz="2984" dirty="0">
                <a:solidFill>
                  <a:srgbClr val="FFFFFF"/>
                </a:solidFill>
                <a:latin typeface="Canva Sans 1 Bold"/>
              </a:rPr>
              <a:t>Mental Health</a:t>
            </a:r>
          </a:p>
        </p:txBody>
      </p:sp>
      <p:sp>
        <p:nvSpPr>
          <p:cNvPr id="27" name="TextBox 27"/>
          <p:cNvSpPr txBox="1"/>
          <p:nvPr/>
        </p:nvSpPr>
        <p:spPr>
          <a:xfrm>
            <a:off x="14231395" y="1557905"/>
            <a:ext cx="2126443" cy="511688"/>
          </a:xfrm>
          <a:prstGeom prst="rect">
            <a:avLst/>
          </a:prstGeom>
        </p:spPr>
        <p:txBody>
          <a:bodyPr wrap="square" lIns="0" tIns="0" rIns="0" bIns="0" rtlCol="0" anchor="t">
            <a:spAutoFit/>
          </a:bodyPr>
          <a:lstStyle/>
          <a:p>
            <a:pPr algn="ctr">
              <a:lnSpc>
                <a:spcPts val="4178"/>
              </a:lnSpc>
            </a:pPr>
            <a:r>
              <a:rPr lang="en-US" sz="2984" dirty="0">
                <a:solidFill>
                  <a:srgbClr val="FFFFFF"/>
                </a:solidFill>
                <a:latin typeface="Canva Sans 1 Bold"/>
              </a:rPr>
              <a:t>Childcare</a:t>
            </a:r>
          </a:p>
        </p:txBody>
      </p:sp>
      <p:sp>
        <p:nvSpPr>
          <p:cNvPr id="28" name="TextBox 28"/>
          <p:cNvSpPr txBox="1"/>
          <p:nvPr/>
        </p:nvSpPr>
        <p:spPr>
          <a:xfrm>
            <a:off x="7782571" y="5771489"/>
            <a:ext cx="2152650" cy="505333"/>
          </a:xfrm>
          <a:prstGeom prst="rect">
            <a:avLst/>
          </a:prstGeom>
        </p:spPr>
        <p:txBody>
          <a:bodyPr lIns="0" tIns="0" rIns="0" bIns="0" rtlCol="0" anchor="t">
            <a:spAutoFit/>
          </a:bodyPr>
          <a:lstStyle/>
          <a:p>
            <a:pPr algn="ctr">
              <a:lnSpc>
                <a:spcPts val="4171"/>
              </a:lnSpc>
            </a:pPr>
            <a:r>
              <a:rPr lang="en-US" sz="2979">
                <a:solidFill>
                  <a:srgbClr val="FFFFFF"/>
                </a:solidFill>
                <a:latin typeface="Canva Sans 1 Bold"/>
              </a:rPr>
              <a:t>Technology</a:t>
            </a:r>
          </a:p>
        </p:txBody>
      </p:sp>
      <p:sp>
        <p:nvSpPr>
          <p:cNvPr id="29" name="TextBox 29"/>
          <p:cNvSpPr txBox="1"/>
          <p:nvPr/>
        </p:nvSpPr>
        <p:spPr>
          <a:xfrm>
            <a:off x="3224684" y="5765134"/>
            <a:ext cx="3111053" cy="511688"/>
          </a:xfrm>
          <a:prstGeom prst="rect">
            <a:avLst/>
          </a:prstGeom>
        </p:spPr>
        <p:txBody>
          <a:bodyPr lIns="0" tIns="0" rIns="0" bIns="0" rtlCol="0" anchor="t">
            <a:spAutoFit/>
          </a:bodyPr>
          <a:lstStyle/>
          <a:p>
            <a:pPr algn="ctr">
              <a:lnSpc>
                <a:spcPts val="4178"/>
              </a:lnSpc>
            </a:pPr>
            <a:r>
              <a:rPr lang="en-US" sz="2984">
                <a:solidFill>
                  <a:srgbClr val="FFFFFF"/>
                </a:solidFill>
                <a:latin typeface="Canva Sans 1 Bold"/>
              </a:rPr>
              <a:t>Housing Support</a:t>
            </a:r>
          </a:p>
        </p:txBody>
      </p:sp>
      <p:sp>
        <p:nvSpPr>
          <p:cNvPr id="30" name="TextBox 30"/>
          <p:cNvSpPr txBox="1"/>
          <p:nvPr/>
        </p:nvSpPr>
        <p:spPr>
          <a:xfrm>
            <a:off x="10859146" y="5719370"/>
            <a:ext cx="4819650" cy="505333"/>
          </a:xfrm>
          <a:prstGeom prst="rect">
            <a:avLst/>
          </a:prstGeom>
        </p:spPr>
        <p:txBody>
          <a:bodyPr lIns="0" tIns="0" rIns="0" bIns="0" rtlCol="0" anchor="t">
            <a:spAutoFit/>
          </a:bodyPr>
          <a:lstStyle/>
          <a:p>
            <a:pPr algn="ctr">
              <a:lnSpc>
                <a:spcPts val="4172"/>
              </a:lnSpc>
            </a:pPr>
            <a:r>
              <a:rPr lang="en-US" sz="2980">
                <a:solidFill>
                  <a:srgbClr val="FFFFFF"/>
                </a:solidFill>
                <a:latin typeface="Canva Sans 1 Bold"/>
              </a:rPr>
              <a:t>Physical Health/Toiletries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4AAD"/>
        </a:solidFill>
        <a:effectLst/>
      </p:bgPr>
    </p:bg>
    <p:spTree>
      <p:nvGrpSpPr>
        <p:cNvPr id="1" name=""/>
        <p:cNvGrpSpPr/>
        <p:nvPr/>
      </p:nvGrpSpPr>
      <p:grpSpPr>
        <a:xfrm>
          <a:off x="0" y="0"/>
          <a:ext cx="0" cy="0"/>
          <a:chOff x="0" y="0"/>
          <a:chExt cx="0" cy="0"/>
        </a:xfrm>
      </p:grpSpPr>
      <p:sp>
        <p:nvSpPr>
          <p:cNvPr id="2" name="Freeform 2"/>
          <p:cNvSpPr/>
          <p:nvPr/>
        </p:nvSpPr>
        <p:spPr>
          <a:xfrm>
            <a:off x="11512620" y="6017704"/>
            <a:ext cx="5863057" cy="4114800"/>
          </a:xfrm>
          <a:custGeom>
            <a:avLst/>
            <a:gdLst/>
            <a:ahLst/>
            <a:cxnLst/>
            <a:rect l="l" t="t" r="r" b="b"/>
            <a:pathLst>
              <a:path w="5863057" h="4114800">
                <a:moveTo>
                  <a:pt x="0" y="0"/>
                </a:moveTo>
                <a:lnTo>
                  <a:pt x="5863057" y="0"/>
                </a:lnTo>
                <a:lnTo>
                  <a:pt x="5863057"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455701" y="7344946"/>
            <a:ext cx="3712371" cy="2942054"/>
          </a:xfrm>
          <a:custGeom>
            <a:avLst/>
            <a:gdLst/>
            <a:ahLst/>
            <a:cxnLst/>
            <a:rect l="l" t="t" r="r" b="b"/>
            <a:pathLst>
              <a:path w="3712371" h="2942054">
                <a:moveTo>
                  <a:pt x="0" y="0"/>
                </a:moveTo>
                <a:lnTo>
                  <a:pt x="3712371" y="0"/>
                </a:lnTo>
                <a:lnTo>
                  <a:pt x="3712371" y="2942054"/>
                </a:lnTo>
                <a:lnTo>
                  <a:pt x="0" y="29420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822002" y="1028700"/>
            <a:ext cx="4015038" cy="3914662"/>
          </a:xfrm>
          <a:custGeom>
            <a:avLst/>
            <a:gdLst/>
            <a:ahLst/>
            <a:cxnLst/>
            <a:rect l="l" t="t" r="r" b="b"/>
            <a:pathLst>
              <a:path w="4015038" h="3914662">
                <a:moveTo>
                  <a:pt x="0" y="0"/>
                </a:moveTo>
                <a:lnTo>
                  <a:pt x="4015038" y="0"/>
                </a:lnTo>
                <a:lnTo>
                  <a:pt x="4015038" y="3914662"/>
                </a:lnTo>
                <a:lnTo>
                  <a:pt x="0" y="391466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3703274" y="761354"/>
            <a:ext cx="4122295" cy="4114800"/>
          </a:xfrm>
          <a:custGeom>
            <a:avLst/>
            <a:gdLst/>
            <a:ahLst/>
            <a:cxnLst/>
            <a:rect l="l" t="t" r="r" b="b"/>
            <a:pathLst>
              <a:path w="4122295" h="4114800">
                <a:moveTo>
                  <a:pt x="0" y="0"/>
                </a:moveTo>
                <a:lnTo>
                  <a:pt x="4122295" y="0"/>
                </a:lnTo>
                <a:lnTo>
                  <a:pt x="4122295"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TextBox 6"/>
          <p:cNvSpPr txBox="1"/>
          <p:nvPr/>
        </p:nvSpPr>
        <p:spPr>
          <a:xfrm>
            <a:off x="3712371" y="122208"/>
            <a:ext cx="10863257" cy="1219200"/>
          </a:xfrm>
          <a:prstGeom prst="rect">
            <a:avLst/>
          </a:prstGeom>
        </p:spPr>
        <p:txBody>
          <a:bodyPr lIns="0" tIns="0" rIns="0" bIns="0" rtlCol="0" anchor="t">
            <a:spAutoFit/>
          </a:bodyPr>
          <a:lstStyle/>
          <a:p>
            <a:pPr marL="0" lvl="0" indent="0" algn="ctr">
              <a:lnSpc>
                <a:spcPts val="9600"/>
              </a:lnSpc>
              <a:spcBef>
                <a:spcPct val="0"/>
              </a:spcBef>
            </a:pPr>
            <a:r>
              <a:rPr lang="en-US" sz="8000">
                <a:solidFill>
                  <a:srgbClr val="FFFFFF"/>
                </a:solidFill>
                <a:latin typeface="Canva Sans 1 Bold"/>
              </a:rPr>
              <a:t>Emergency Aid</a:t>
            </a:r>
          </a:p>
        </p:txBody>
      </p:sp>
      <p:sp>
        <p:nvSpPr>
          <p:cNvPr id="7" name="TextBox 7"/>
          <p:cNvSpPr txBox="1"/>
          <p:nvPr/>
        </p:nvSpPr>
        <p:spPr>
          <a:xfrm>
            <a:off x="4682674" y="2294875"/>
            <a:ext cx="8922651" cy="5549263"/>
          </a:xfrm>
          <a:prstGeom prst="rect">
            <a:avLst/>
          </a:prstGeom>
        </p:spPr>
        <p:txBody>
          <a:bodyPr lIns="0" tIns="0" rIns="0" bIns="0" rtlCol="0" anchor="t">
            <a:spAutoFit/>
          </a:bodyPr>
          <a:lstStyle/>
          <a:p>
            <a:pPr marL="761067" lvl="1" indent="-380533">
              <a:lnSpc>
                <a:spcPts val="4935"/>
              </a:lnSpc>
              <a:buFont typeface="Arial"/>
              <a:buChar char="•"/>
            </a:pPr>
            <a:r>
              <a:rPr lang="en-US" sz="3525" dirty="0">
                <a:solidFill>
                  <a:srgbClr val="FADB5E"/>
                </a:solidFill>
                <a:latin typeface="Canva Sans 1 Bold"/>
              </a:rPr>
              <a:t>Students can potentially be awarded up to $500, depending on their case.  </a:t>
            </a:r>
          </a:p>
          <a:p>
            <a:pPr marL="761067" lvl="1" indent="-380533">
              <a:lnSpc>
                <a:spcPts val="4935"/>
              </a:lnSpc>
              <a:buFont typeface="Arial"/>
              <a:buChar char="•"/>
            </a:pPr>
            <a:r>
              <a:rPr lang="en-US" sz="3525" dirty="0">
                <a:solidFill>
                  <a:srgbClr val="FADB5E"/>
                </a:solidFill>
                <a:latin typeface="Canva Sans 1 Bold"/>
              </a:rPr>
              <a:t>Emergency Aid includes medical emergencies, unexpected car repair, unexpected change in housing, expenses due to death in the family.</a:t>
            </a:r>
          </a:p>
          <a:p>
            <a:pPr marL="761067" lvl="1" indent="-380533">
              <a:lnSpc>
                <a:spcPts val="4935"/>
              </a:lnSpc>
              <a:buFont typeface="Arial"/>
              <a:buChar char="•"/>
            </a:pPr>
            <a:r>
              <a:rPr lang="en-US" sz="3525" dirty="0">
                <a:solidFill>
                  <a:srgbClr val="FADB5E"/>
                </a:solidFill>
                <a:latin typeface="Canva Sans 1 Bold"/>
              </a:rPr>
              <a:t>Student must provide adequate documentation of unforeseen circumstance.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4AAD"/>
        </a:solidFill>
        <a:effectLst/>
      </p:bgPr>
    </p:bg>
    <p:spTree>
      <p:nvGrpSpPr>
        <p:cNvPr id="1" name=""/>
        <p:cNvGrpSpPr/>
        <p:nvPr/>
      </p:nvGrpSpPr>
      <p:grpSpPr>
        <a:xfrm>
          <a:off x="0" y="0"/>
          <a:ext cx="0" cy="0"/>
          <a:chOff x="0" y="0"/>
          <a:chExt cx="0" cy="0"/>
        </a:xfrm>
      </p:grpSpPr>
      <p:grpSp>
        <p:nvGrpSpPr>
          <p:cNvPr id="2" name="Group 2"/>
          <p:cNvGrpSpPr/>
          <p:nvPr/>
        </p:nvGrpSpPr>
        <p:grpSpPr>
          <a:xfrm>
            <a:off x="-372294" y="4393161"/>
            <a:ext cx="19071776" cy="5893839"/>
            <a:chOff x="0" y="0"/>
            <a:chExt cx="5023019" cy="1552287"/>
          </a:xfrm>
        </p:grpSpPr>
        <p:sp>
          <p:nvSpPr>
            <p:cNvPr id="3" name="Freeform 3"/>
            <p:cNvSpPr/>
            <p:nvPr/>
          </p:nvSpPr>
          <p:spPr>
            <a:xfrm>
              <a:off x="0" y="0"/>
              <a:ext cx="5023019" cy="1552287"/>
            </a:xfrm>
            <a:custGeom>
              <a:avLst/>
              <a:gdLst/>
              <a:ahLst/>
              <a:cxnLst/>
              <a:rect l="l" t="t" r="r" b="b"/>
              <a:pathLst>
                <a:path w="5023019" h="1552287">
                  <a:moveTo>
                    <a:pt x="20703" y="0"/>
                  </a:moveTo>
                  <a:lnTo>
                    <a:pt x="5002316" y="0"/>
                  </a:lnTo>
                  <a:cubicBezTo>
                    <a:pt x="5013750" y="0"/>
                    <a:pt x="5023019" y="9269"/>
                    <a:pt x="5023019" y="20703"/>
                  </a:cubicBezTo>
                  <a:lnTo>
                    <a:pt x="5023019" y="1531584"/>
                  </a:lnTo>
                  <a:cubicBezTo>
                    <a:pt x="5023019" y="1537075"/>
                    <a:pt x="5020838" y="1542341"/>
                    <a:pt x="5016955" y="1546223"/>
                  </a:cubicBezTo>
                  <a:cubicBezTo>
                    <a:pt x="5013073" y="1550106"/>
                    <a:pt x="5007807" y="1552287"/>
                    <a:pt x="5002316" y="1552287"/>
                  </a:cubicBezTo>
                  <a:lnTo>
                    <a:pt x="20703" y="1552287"/>
                  </a:lnTo>
                  <a:cubicBezTo>
                    <a:pt x="15212" y="1552287"/>
                    <a:pt x="9946" y="1550106"/>
                    <a:pt x="6064" y="1546223"/>
                  </a:cubicBezTo>
                  <a:cubicBezTo>
                    <a:pt x="2181" y="1542341"/>
                    <a:pt x="0" y="1537075"/>
                    <a:pt x="0" y="1531584"/>
                  </a:cubicBezTo>
                  <a:lnTo>
                    <a:pt x="0" y="20703"/>
                  </a:lnTo>
                  <a:cubicBezTo>
                    <a:pt x="0" y="15212"/>
                    <a:pt x="2181" y="9946"/>
                    <a:pt x="6064" y="6064"/>
                  </a:cubicBezTo>
                  <a:cubicBezTo>
                    <a:pt x="9946" y="2181"/>
                    <a:pt x="15212" y="0"/>
                    <a:pt x="20703" y="0"/>
                  </a:cubicBezTo>
                  <a:close/>
                </a:path>
              </a:pathLst>
            </a:custGeom>
            <a:solidFill>
              <a:srgbClr val="FADB5E"/>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318109" y="4624228"/>
            <a:ext cx="4251391" cy="5503419"/>
          </a:xfrm>
          <a:custGeom>
            <a:avLst/>
            <a:gdLst/>
            <a:ahLst/>
            <a:cxnLst/>
            <a:rect l="l" t="t" r="r" b="b"/>
            <a:pathLst>
              <a:path w="4251391" h="5503419">
                <a:moveTo>
                  <a:pt x="0" y="0"/>
                </a:moveTo>
                <a:lnTo>
                  <a:pt x="4251391" y="0"/>
                </a:lnTo>
                <a:lnTo>
                  <a:pt x="4251391" y="5503419"/>
                </a:lnTo>
                <a:lnTo>
                  <a:pt x="0" y="5503419"/>
                </a:lnTo>
                <a:lnTo>
                  <a:pt x="0" y="0"/>
                </a:lnTo>
                <a:close/>
              </a:path>
            </a:pathLst>
          </a:custGeom>
          <a:blipFill>
            <a:blip r:embed="rId2"/>
            <a:stretch>
              <a:fillRect/>
            </a:stretch>
          </a:blipFill>
        </p:spPr>
      </p:sp>
      <p:sp>
        <p:nvSpPr>
          <p:cNvPr id="6" name="Freeform 6"/>
          <p:cNvSpPr/>
          <p:nvPr/>
        </p:nvSpPr>
        <p:spPr>
          <a:xfrm>
            <a:off x="9144741" y="4624228"/>
            <a:ext cx="4251391" cy="5503419"/>
          </a:xfrm>
          <a:custGeom>
            <a:avLst/>
            <a:gdLst/>
            <a:ahLst/>
            <a:cxnLst/>
            <a:rect l="l" t="t" r="r" b="b"/>
            <a:pathLst>
              <a:path w="4251391" h="5503419">
                <a:moveTo>
                  <a:pt x="0" y="0"/>
                </a:moveTo>
                <a:lnTo>
                  <a:pt x="4251391" y="0"/>
                </a:lnTo>
                <a:lnTo>
                  <a:pt x="4251391" y="5503419"/>
                </a:lnTo>
                <a:lnTo>
                  <a:pt x="0" y="5503419"/>
                </a:lnTo>
                <a:lnTo>
                  <a:pt x="0" y="0"/>
                </a:lnTo>
                <a:close/>
              </a:path>
            </a:pathLst>
          </a:custGeom>
          <a:blipFill>
            <a:blip r:embed="rId3"/>
            <a:stretch>
              <a:fillRect/>
            </a:stretch>
          </a:blipFill>
        </p:spPr>
      </p:sp>
      <p:sp>
        <p:nvSpPr>
          <p:cNvPr id="7" name="Freeform 7"/>
          <p:cNvSpPr/>
          <p:nvPr/>
        </p:nvSpPr>
        <p:spPr>
          <a:xfrm>
            <a:off x="4731425" y="4624228"/>
            <a:ext cx="4251391" cy="5503419"/>
          </a:xfrm>
          <a:custGeom>
            <a:avLst/>
            <a:gdLst/>
            <a:ahLst/>
            <a:cxnLst/>
            <a:rect l="l" t="t" r="r" b="b"/>
            <a:pathLst>
              <a:path w="4251391" h="5503419">
                <a:moveTo>
                  <a:pt x="0" y="0"/>
                </a:moveTo>
                <a:lnTo>
                  <a:pt x="4251391" y="0"/>
                </a:lnTo>
                <a:lnTo>
                  <a:pt x="4251391" y="5503419"/>
                </a:lnTo>
                <a:lnTo>
                  <a:pt x="0" y="5503419"/>
                </a:lnTo>
                <a:lnTo>
                  <a:pt x="0" y="0"/>
                </a:lnTo>
                <a:close/>
              </a:path>
            </a:pathLst>
          </a:custGeom>
          <a:blipFill>
            <a:blip r:embed="rId4"/>
            <a:stretch>
              <a:fillRect/>
            </a:stretch>
          </a:blipFill>
        </p:spPr>
      </p:sp>
      <p:sp>
        <p:nvSpPr>
          <p:cNvPr id="8" name="Freeform 8"/>
          <p:cNvSpPr/>
          <p:nvPr/>
        </p:nvSpPr>
        <p:spPr>
          <a:xfrm>
            <a:off x="13558057" y="4624228"/>
            <a:ext cx="4258270" cy="5503419"/>
          </a:xfrm>
          <a:custGeom>
            <a:avLst/>
            <a:gdLst/>
            <a:ahLst/>
            <a:cxnLst/>
            <a:rect l="l" t="t" r="r" b="b"/>
            <a:pathLst>
              <a:path w="4258270" h="5503419">
                <a:moveTo>
                  <a:pt x="0" y="0"/>
                </a:moveTo>
                <a:lnTo>
                  <a:pt x="4258270" y="0"/>
                </a:lnTo>
                <a:lnTo>
                  <a:pt x="4258270" y="5503419"/>
                </a:lnTo>
                <a:lnTo>
                  <a:pt x="0" y="5503419"/>
                </a:lnTo>
                <a:lnTo>
                  <a:pt x="0" y="0"/>
                </a:lnTo>
                <a:close/>
              </a:path>
            </a:pathLst>
          </a:custGeom>
          <a:blipFill>
            <a:blip r:embed="rId5"/>
            <a:stretch>
              <a:fillRect t="-80" b="-80"/>
            </a:stretch>
          </a:blipFill>
        </p:spPr>
      </p:sp>
      <p:sp>
        <p:nvSpPr>
          <p:cNvPr id="9" name="Freeform 9"/>
          <p:cNvSpPr/>
          <p:nvPr/>
        </p:nvSpPr>
        <p:spPr>
          <a:xfrm>
            <a:off x="318109" y="278361"/>
            <a:ext cx="4039985" cy="4114800"/>
          </a:xfrm>
          <a:custGeom>
            <a:avLst/>
            <a:gdLst/>
            <a:ahLst/>
            <a:cxnLst/>
            <a:rect l="l" t="t" r="r" b="b"/>
            <a:pathLst>
              <a:path w="4039985" h="4114800">
                <a:moveTo>
                  <a:pt x="0" y="0"/>
                </a:moveTo>
                <a:lnTo>
                  <a:pt x="4039986" y="0"/>
                </a:lnTo>
                <a:lnTo>
                  <a:pt x="403998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TextBox 10"/>
          <p:cNvSpPr txBox="1"/>
          <p:nvPr/>
        </p:nvSpPr>
        <p:spPr>
          <a:xfrm>
            <a:off x="3874833" y="-171450"/>
            <a:ext cx="10215966" cy="1566544"/>
          </a:xfrm>
          <a:prstGeom prst="rect">
            <a:avLst/>
          </a:prstGeom>
        </p:spPr>
        <p:txBody>
          <a:bodyPr lIns="0" tIns="0" rIns="0" bIns="0" rtlCol="0" anchor="t">
            <a:spAutoFit/>
          </a:bodyPr>
          <a:lstStyle/>
          <a:p>
            <a:pPr algn="ctr">
              <a:lnSpc>
                <a:spcPts val="12880"/>
              </a:lnSpc>
            </a:pPr>
            <a:r>
              <a:rPr lang="en-US" sz="9200">
                <a:solidFill>
                  <a:srgbClr val="FADB5E"/>
                </a:solidFill>
                <a:latin typeface="Canva Sans 1 Bold"/>
              </a:rPr>
              <a:t>Workshops</a:t>
            </a:r>
          </a:p>
        </p:txBody>
      </p:sp>
      <p:sp>
        <p:nvSpPr>
          <p:cNvPr id="11" name="Freeform 11"/>
          <p:cNvSpPr/>
          <p:nvPr/>
        </p:nvSpPr>
        <p:spPr>
          <a:xfrm flipH="1">
            <a:off x="14069019" y="278361"/>
            <a:ext cx="4039985" cy="4114800"/>
          </a:xfrm>
          <a:custGeom>
            <a:avLst/>
            <a:gdLst/>
            <a:ahLst/>
            <a:cxnLst/>
            <a:rect l="l" t="t" r="r" b="b"/>
            <a:pathLst>
              <a:path w="4039985" h="4114800">
                <a:moveTo>
                  <a:pt x="4039986" y="0"/>
                </a:moveTo>
                <a:lnTo>
                  <a:pt x="0" y="0"/>
                </a:lnTo>
                <a:lnTo>
                  <a:pt x="0" y="4114800"/>
                </a:lnTo>
                <a:lnTo>
                  <a:pt x="4039986" y="4114800"/>
                </a:lnTo>
                <a:lnTo>
                  <a:pt x="4039986" y="0"/>
                </a:lnTo>
                <a:close/>
              </a:path>
            </a:pathLst>
          </a:custGeom>
          <a:blipFill>
            <a:blip r:embed="rId6">
              <a:extLst>
                <a:ext uri="{96DAC541-7B7A-43D3-8B79-37D633B846F1}">
                  <asvg:svgBlip xmlns:asvg="http://schemas.microsoft.com/office/drawing/2016/SVG/main" r:embed="rId7"/>
                </a:ext>
              </a:extLst>
            </a:blip>
            <a:stretch>
              <a:fillRect/>
            </a:stretch>
          </a:blipFill>
        </p:spPr>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4AAD"/>
        </a:solidFill>
        <a:effectLst/>
      </p:bgPr>
    </p:bg>
    <p:spTree>
      <p:nvGrpSpPr>
        <p:cNvPr id="1" name=""/>
        <p:cNvGrpSpPr/>
        <p:nvPr/>
      </p:nvGrpSpPr>
      <p:grpSpPr>
        <a:xfrm>
          <a:off x="0" y="0"/>
          <a:ext cx="0" cy="0"/>
          <a:chOff x="0" y="0"/>
          <a:chExt cx="0" cy="0"/>
        </a:xfrm>
      </p:grpSpPr>
      <p:sp>
        <p:nvSpPr>
          <p:cNvPr id="2" name="AutoShape 2"/>
          <p:cNvSpPr/>
          <p:nvPr/>
        </p:nvSpPr>
        <p:spPr>
          <a:xfrm>
            <a:off x="11277600" y="0"/>
            <a:ext cx="7010400" cy="10287000"/>
          </a:xfrm>
          <a:prstGeom prst="rect">
            <a:avLst/>
          </a:prstGeom>
          <a:solidFill>
            <a:srgbClr val="FADB5E"/>
          </a:solidFill>
        </p:spPr>
      </p:sp>
      <p:sp>
        <p:nvSpPr>
          <p:cNvPr id="3" name="Freeform 3"/>
          <p:cNvSpPr/>
          <p:nvPr/>
        </p:nvSpPr>
        <p:spPr>
          <a:xfrm>
            <a:off x="808223" y="2057400"/>
            <a:ext cx="9445739" cy="8229600"/>
          </a:xfrm>
          <a:custGeom>
            <a:avLst/>
            <a:gdLst/>
            <a:ahLst/>
            <a:cxnLst/>
            <a:rect l="l" t="t" r="r" b="b"/>
            <a:pathLst>
              <a:path w="9445739" h="8229600">
                <a:moveTo>
                  <a:pt x="0" y="0"/>
                </a:moveTo>
                <a:lnTo>
                  <a:pt x="9445739" y="0"/>
                </a:lnTo>
                <a:lnTo>
                  <a:pt x="9445739" y="8229600"/>
                </a:lnTo>
                <a:lnTo>
                  <a:pt x="0" y="8229600"/>
                </a:lnTo>
                <a:lnTo>
                  <a:pt x="0" y="0"/>
                </a:lnTo>
                <a:close/>
              </a:path>
            </a:pathLst>
          </a:custGeom>
          <a:blipFill>
            <a:blip r:embed="rId2"/>
            <a:stretch>
              <a:fillRect/>
            </a:stretch>
          </a:blipFill>
        </p:spPr>
      </p:sp>
      <p:sp>
        <p:nvSpPr>
          <p:cNvPr id="4" name="TextBox 4"/>
          <p:cNvSpPr txBox="1"/>
          <p:nvPr/>
        </p:nvSpPr>
        <p:spPr>
          <a:xfrm>
            <a:off x="2532088" y="373849"/>
            <a:ext cx="5998009" cy="1057275"/>
          </a:xfrm>
          <a:prstGeom prst="rect">
            <a:avLst/>
          </a:prstGeom>
        </p:spPr>
        <p:txBody>
          <a:bodyPr lIns="0" tIns="0" rIns="0" bIns="0" rtlCol="0" anchor="t">
            <a:spAutoFit/>
          </a:bodyPr>
          <a:lstStyle/>
          <a:p>
            <a:pPr marL="0" lvl="0" indent="0" algn="l">
              <a:lnSpc>
                <a:spcPts val="8399"/>
              </a:lnSpc>
            </a:pPr>
            <a:r>
              <a:rPr lang="en-US" sz="6999" u="none">
                <a:solidFill>
                  <a:srgbClr val="FADB5E"/>
                </a:solidFill>
                <a:latin typeface="Canva Sans 1 Bold"/>
              </a:rPr>
              <a:t>Cal Fresh</a:t>
            </a:r>
          </a:p>
        </p:txBody>
      </p:sp>
      <p:sp>
        <p:nvSpPr>
          <p:cNvPr id="5" name="TextBox 5"/>
          <p:cNvSpPr txBox="1"/>
          <p:nvPr/>
        </p:nvSpPr>
        <p:spPr>
          <a:xfrm>
            <a:off x="11365671" y="1499270"/>
            <a:ext cx="6763144" cy="7371480"/>
          </a:xfrm>
          <a:prstGeom prst="rect">
            <a:avLst/>
          </a:prstGeom>
        </p:spPr>
        <p:txBody>
          <a:bodyPr lIns="0" tIns="0" rIns="0" bIns="0" rtlCol="0" anchor="t">
            <a:spAutoFit/>
          </a:bodyPr>
          <a:lstStyle/>
          <a:p>
            <a:pPr marL="655097" lvl="1" indent="-327548" algn="just">
              <a:lnSpc>
                <a:spcPts val="4247"/>
              </a:lnSpc>
              <a:buFont typeface="Arial"/>
              <a:buChar char="•"/>
            </a:pPr>
            <a:r>
              <a:rPr lang="en-US" sz="3034" u="sng">
                <a:solidFill>
                  <a:srgbClr val="004AAD"/>
                </a:solidFill>
                <a:latin typeface="Canva Sans 1 Bold"/>
                <a:hlinkClick r:id="rId3" tooltip="https://students.getcalfresh.org/"/>
              </a:rPr>
              <a:t>Calfresh</a:t>
            </a:r>
            <a:r>
              <a:rPr lang="en-US" sz="3034">
                <a:solidFill>
                  <a:srgbClr val="004AAD"/>
                </a:solidFill>
                <a:latin typeface="Canva Sans 1 Bold"/>
              </a:rPr>
              <a:t>  is a state program that awards students up to $193 a month for groceries.</a:t>
            </a:r>
          </a:p>
          <a:p>
            <a:pPr marL="655097" lvl="1" indent="-327548">
              <a:lnSpc>
                <a:spcPts val="4247"/>
              </a:lnSpc>
              <a:buFont typeface="Arial"/>
              <a:buChar char="•"/>
            </a:pPr>
            <a:r>
              <a:rPr lang="en-US" sz="3034">
                <a:solidFill>
                  <a:srgbClr val="004AAD"/>
                </a:solidFill>
                <a:latin typeface="Canva Sans 1 Bold"/>
              </a:rPr>
              <a:t>Students  EBT cards can be used at supermarkets, convenience stores and farmer’s markets. </a:t>
            </a:r>
          </a:p>
          <a:p>
            <a:pPr marL="655097" lvl="1" indent="-327548">
              <a:lnSpc>
                <a:spcPts val="4247"/>
              </a:lnSpc>
              <a:buFont typeface="Arial"/>
              <a:buChar char="•"/>
            </a:pPr>
            <a:r>
              <a:rPr lang="en-US" sz="3034">
                <a:solidFill>
                  <a:srgbClr val="004AAD"/>
                </a:solidFill>
                <a:latin typeface="Canva Sans 1 Bold"/>
              </a:rPr>
              <a:t>To apply to Calfresh</a:t>
            </a:r>
          </a:p>
          <a:p>
            <a:pPr>
              <a:lnSpc>
                <a:spcPts val="3967"/>
              </a:lnSpc>
            </a:pPr>
            <a:r>
              <a:rPr lang="en-US" sz="2834" u="sng">
                <a:solidFill>
                  <a:srgbClr val="004AAD"/>
                </a:solidFill>
                <a:latin typeface="Canva Sans 1 Bold"/>
                <a:hlinkClick r:id="rId4" tooltip="https://www.getcalfresh.org/students"/>
              </a:rPr>
              <a:t>https://www.getcalfresh.org/students</a:t>
            </a:r>
            <a:r>
              <a:rPr lang="en-US" sz="2834">
                <a:solidFill>
                  <a:srgbClr val="004AAD"/>
                </a:solidFill>
                <a:latin typeface="Canva Sans 1 Bold"/>
              </a:rPr>
              <a:t>1-877-847-3663</a:t>
            </a:r>
          </a:p>
          <a:p>
            <a:pPr marL="655097" lvl="1" indent="-327548">
              <a:lnSpc>
                <a:spcPts val="4247"/>
              </a:lnSpc>
              <a:buFont typeface="Arial"/>
              <a:buChar char="•"/>
            </a:pPr>
            <a:r>
              <a:rPr lang="en-US" sz="3034">
                <a:solidFill>
                  <a:srgbClr val="004AAD"/>
                </a:solidFill>
                <a:latin typeface="Canva Sans 1 Bold"/>
              </a:rPr>
              <a:t>If you need help we have Cal Fresh Ambassadors to assist with the process  or you can go  to </a:t>
            </a:r>
            <a:r>
              <a:rPr lang="en-US" sz="3034" u="sng">
                <a:solidFill>
                  <a:srgbClr val="004AAD"/>
                </a:solidFill>
                <a:latin typeface="Canva Sans 1 Bold"/>
                <a:hlinkClick r:id="rId5" tooltip="https://feedingsandiego.org/calfresh/"/>
              </a:rPr>
              <a:t>Feeding San Diego's website</a:t>
            </a:r>
            <a:r>
              <a:rPr lang="en-US" sz="3034">
                <a:solidFill>
                  <a:srgbClr val="004AAD"/>
                </a:solidFill>
                <a:latin typeface="Canva Sans 1 Bold"/>
              </a:rPr>
              <a:t>.</a:t>
            </a:r>
          </a:p>
          <a:p>
            <a:pPr marL="0" lvl="0" indent="0" algn="l">
              <a:lnSpc>
                <a:spcPts val="4247"/>
              </a:lnSpc>
            </a:pPr>
            <a:endParaRPr lang="en-US" sz="3034">
              <a:solidFill>
                <a:srgbClr val="004AAD"/>
              </a:solidFill>
              <a:latin typeface="Canva Sans 1 Bold"/>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TotalTime>
  <Words>950</Words>
  <Application>Microsoft Office PowerPoint</Application>
  <PresentationFormat>Custom</PresentationFormat>
  <Paragraphs>86</Paragraphs>
  <Slides>15</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Calibri</vt:lpstr>
      <vt:lpstr>Arial</vt:lpstr>
      <vt:lpstr>League Spartan</vt:lpstr>
      <vt:lpstr>Cardo Bold</vt:lpstr>
      <vt:lpstr>Canva Sans 1</vt:lpstr>
      <vt:lpstr>Canva Sans 2 Bold</vt:lpstr>
      <vt:lpstr>Canva Sans 1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Stand Presentation</dc:title>
  <dc:creator>Ailene Cua Crakes</dc:creator>
  <cp:lastModifiedBy>Ailene Cua Crakes</cp:lastModifiedBy>
  <cp:revision>10</cp:revision>
  <dcterms:created xsi:type="dcterms:W3CDTF">2006-08-16T00:00:00Z</dcterms:created>
  <dcterms:modified xsi:type="dcterms:W3CDTF">2023-09-13T21:42:27Z</dcterms:modified>
  <dc:identifier>DAFnPQHrHq4</dc:identifier>
</cp:coreProperties>
</file>